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slideLayouts/slideLayout2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  <p:sldMasterId id="2147483667" r:id="rId2"/>
    <p:sldMasterId id="2147483673" r:id="rId3"/>
    <p:sldMasterId id="2147483665" r:id="rId4"/>
    <p:sldMasterId id="2147483681" r:id="rId5"/>
    <p:sldMasterId id="2147483685" r:id="rId6"/>
    <p:sldMasterId id="2147483660" r:id="rId7"/>
    <p:sldMasterId id="2147483675" r:id="rId8"/>
    <p:sldMasterId id="2147483683" r:id="rId9"/>
    <p:sldMasterId id="2147483671" r:id="rId10"/>
    <p:sldMasterId id="2147483677" r:id="rId11"/>
    <p:sldMasterId id="2147483679" r:id="rId12"/>
  </p:sldMasterIdLst>
  <p:notesMasterIdLst>
    <p:notesMasterId r:id="rId28"/>
  </p:notesMasterIdLst>
  <p:sldIdLst>
    <p:sldId id="258" r:id="rId13"/>
    <p:sldId id="2147480517" r:id="rId14"/>
    <p:sldId id="316" r:id="rId15"/>
    <p:sldId id="2147470892" r:id="rId16"/>
    <p:sldId id="2147480565" r:id="rId17"/>
    <p:sldId id="2147480567" r:id="rId18"/>
    <p:sldId id="2147480550" r:id="rId19"/>
    <p:sldId id="2147471723" r:id="rId20"/>
    <p:sldId id="2147480563" r:id="rId21"/>
    <p:sldId id="2147480568" r:id="rId22"/>
    <p:sldId id="2147480562" r:id="rId23"/>
    <p:sldId id="2147480537" r:id="rId24"/>
    <p:sldId id="2147471761" r:id="rId25"/>
    <p:sldId id="2147480535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598EDF-47F0-B543-8F74-B73AFCD5CB4F}">
          <p14:sldIdLst>
            <p14:sldId id="258"/>
            <p14:sldId id="2147480517"/>
            <p14:sldId id="316"/>
            <p14:sldId id="2147470892"/>
            <p14:sldId id="2147480565"/>
            <p14:sldId id="2147480567"/>
            <p14:sldId id="2147480550"/>
            <p14:sldId id="2147471723"/>
            <p14:sldId id="2147480563"/>
            <p14:sldId id="2147480568"/>
            <p14:sldId id="2147480562"/>
            <p14:sldId id="2147480537"/>
            <p14:sldId id="2147471761"/>
            <p14:sldId id="2147480535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4" userDrawn="1">
          <p15:clr>
            <a:srgbClr val="A4A3A4"/>
          </p15:clr>
        </p15:guide>
        <p15:guide id="2" pos="4608" userDrawn="1">
          <p15:clr>
            <a:srgbClr val="A4A3A4"/>
          </p15:clr>
        </p15:guide>
        <p15:guide id="3" pos="312" userDrawn="1">
          <p15:clr>
            <a:srgbClr val="A4A3A4"/>
          </p15:clr>
        </p15:guide>
        <p15:guide id="4" orient="horz" pos="3288" userDrawn="1">
          <p15:clr>
            <a:srgbClr val="A4A3A4"/>
          </p15:clr>
        </p15:guide>
        <p15:guide id="5" pos="3384" userDrawn="1">
          <p15:clr>
            <a:srgbClr val="A4A3A4"/>
          </p15:clr>
        </p15:guide>
        <p15:guide id="6" pos="5160" userDrawn="1">
          <p15:clr>
            <a:srgbClr val="A4A3A4"/>
          </p15:clr>
        </p15:guide>
        <p15:guide id="7" orient="horz" pos="3072" userDrawn="1">
          <p15:clr>
            <a:srgbClr val="A4A3A4"/>
          </p15:clr>
        </p15:guide>
        <p15:guide id="8" orient="horz" pos="912" userDrawn="1">
          <p15:clr>
            <a:srgbClr val="A4A3A4"/>
          </p15:clr>
        </p15:guide>
        <p15:guide id="9" orient="horz" pos="139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68D94D-DEE8-DF48-220A-30E94283824E}" name="Mark Buckley" initials="MB" userId="S::m.buckley@procept-biorobotics.com::405bf0d0-1bd6-499c-bf52-8dc82e3b0000" providerId="AD"/>
  <p188:author id="{AF464B94-C363-AAC9-FC92-028D22010408}" name="Greg Pellegrino" initials="GP" userId="S::g.pellegrino@procept-biorobotics.com::b42a5a1e-8c21-4ae1-8bb4-67adcd4f3861" providerId="AD"/>
  <p188:author id="{B48090A0-0F9B-D820-61AB-FA14400402C2}" name="Barry Templin" initials="BT" userId="S::b.templin@procept-biorobotics.com::5638f32d-b427-4521-8e1d-b79168fafc57" providerId="AD"/>
  <p188:author id="{ADE303B7-67B2-C43A-27E6-688AA41643DC}" name="Ivan Velikanov" initials="" userId="S::i.velikanov@procept-biorobotics.com::f147a7ff-282e-45e8-a655-38226f9cd4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A6F"/>
    <a:srgbClr val="2B286F"/>
    <a:srgbClr val="53565A"/>
    <a:srgbClr val="0088C6"/>
    <a:srgbClr val="FCB813"/>
    <a:srgbClr val="9C248F"/>
    <a:srgbClr val="CF7B44"/>
    <a:srgbClr val="2A2870"/>
    <a:srgbClr val="E1F5FC"/>
    <a:srgbClr val="0095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/>
    <p:restoredTop sz="96283" autoAdjust="0"/>
  </p:normalViewPr>
  <p:slideViewPr>
    <p:cSldViewPr snapToGrid="0">
      <p:cViewPr varScale="1">
        <p:scale>
          <a:sx n="78" d="100"/>
          <a:sy n="78" d="100"/>
        </p:scale>
        <p:origin x="1123" y="96"/>
      </p:cViewPr>
      <p:guideLst>
        <p:guide orient="horz" pos="264"/>
        <p:guide pos="4608"/>
        <p:guide pos="312"/>
        <p:guide orient="horz" pos="3288"/>
        <p:guide pos="3384"/>
        <p:guide pos="5160"/>
        <p:guide orient="horz" pos="3072"/>
        <p:guide orient="horz" pos="912"/>
        <p:guide orient="horz" pos="13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92115732001679E-2"/>
          <c:y val="2.4339441452800308E-2"/>
          <c:w val="0.81861450667137392"/>
          <c:h val="0.839958459491107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WATER (30-80ml)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8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EBD-284F-9444-07CCE0E65399}"/>
              </c:ext>
            </c:extLst>
          </c:dPt>
          <c:dPt>
            <c:idx val="1"/>
            <c:invertIfNegative val="0"/>
            <c:bubble3D val="0"/>
            <c:spPr>
              <a:solidFill>
                <a:srgbClr val="0088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BD-284F-9444-07CCE0E653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Year 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22.9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5-47B9-A33A-5524E20B4A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WATER II (80-150ml)</c:v>
                </c:pt>
              </c:strCache>
            </c:strRef>
          </c:tx>
          <c:spPr>
            <a:solidFill>
              <a:srgbClr val="2A28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Year 5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23.2</c:v>
                </c:pt>
                <c:pt idx="1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05-47B9-A33A-5524E20B4A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3218800"/>
        <c:axId val="2073589232"/>
      </c:barChart>
      <c:catAx>
        <c:axId val="208321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3589232"/>
        <c:crosses val="autoZero"/>
        <c:auto val="1"/>
        <c:lblAlgn val="ctr"/>
        <c:lblOffset val="100"/>
        <c:noMultiLvlLbl val="0"/>
      </c:catAx>
      <c:valAx>
        <c:axId val="207358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21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91434500266426"/>
          <c:y val="9.6963332272362746E-3"/>
          <c:w val="0.39482857014022665"/>
          <c:h val="0.17696166515927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021038385826768E-2"/>
          <c:y val="2.6622250864565086E-2"/>
          <c:w val="0.66005446337857387"/>
          <c:h val="0.865839762119182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Medical therapy</c:v>
                </c:pt>
              </c:strCache>
            </c:strRef>
          </c:tx>
          <c:spPr>
            <a:solidFill>
              <a:srgbClr val="0088C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391818933353375"/>
                  <c:y val="-2.69711313327738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62-43D6-987A-9CE89C3BD66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BFDD54F-E02B-422C-86DA-AE9D2A0FA135}" type="VALUE">
                      <a:rPr lang="en-US" altLang="ja-JP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I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E62-43D6-987A-9CE89C3BD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WATER (30-80ml)</c:v>
                </c:pt>
                <c:pt idx="1">
                  <c:v>WATER II (80-150ml)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8.9999999999999993E-3</c:v>
                </c:pt>
                <c:pt idx="1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8B-4E21-AB8F-1F98C7CCB9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BPH intervention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WATER (30-80ml)</c:v>
                </c:pt>
                <c:pt idx="1">
                  <c:v>WATER II (80-150ml)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5.1999999999999998E-2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8B-4E21-AB8F-1F98C7CCB9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83229472"/>
        <c:axId val="1990915744"/>
      </c:barChart>
      <c:catAx>
        <c:axId val="208322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915744"/>
        <c:crosses val="autoZero"/>
        <c:auto val="1"/>
        <c:lblAlgn val="ctr"/>
        <c:lblOffset val="100"/>
        <c:noMultiLvlLbl val="0"/>
      </c:catAx>
      <c:valAx>
        <c:axId val="1990915744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22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905852392782138"/>
          <c:y val="1.4997912126681483E-2"/>
          <c:w val="0.3253111521372658"/>
          <c:h val="0.17597520142734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15F8C-9892-3F4F-A5DD-DF369D31187C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7FBCC-F6AB-4E42-BCC0-90672100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1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40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56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20 (Hospital Challenges):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know that BPH is a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heavily impacted elective surgery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within NHS and other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public healthcare systems around the world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where benign procedures can be deprioritised due to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lack of hospital beds or limited theatre capacity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which are the main reasons for 1 in 10 patients presented for surgery being cancelled.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Efficiency and predictability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the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system allows hospitals to tackle both problems by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standardising the treatment protocol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 more patients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discharge them on the same day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reducing the backlog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 learning curve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enables more surgeons to have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access to </a:t>
            </a:r>
            <a:r>
              <a:rPr lang="en-GB" sz="1800" b="1" u="sng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 any size or shape of prostate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minimising the need to rely on specialist services and helping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reduce long waiting lists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70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21 (Day Case Approach):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review a couple of examples where hospitals were able to achieve greater efficiency through Day Case and Hyper Intensity (HIT) lists.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Day Case Feasibility study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at Frimley Park, UK, has demonstrated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 effectiveness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efficiency, 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safety</a:t>
            </a:r>
            <a:r>
              <a:rPr lang="en-GB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procedure performed as Day Case, demonstrating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predictable procedure times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 repeatability across variation in prostate sizes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23 (Global Utilisation Trends):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Standardisation and high repeatability of the procedure was made possible with a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Focal Bladder Neck Cautery (FBNC) protocol introduced in January 2020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which resulted in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significant decline in bleeding risk requiring intervention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 36K procedures performed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has demonstrated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consistent adoption in use across a broad range of prostate sizes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over 5 years while maintaining a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 bleeding risk &lt;1%</a:t>
            </a:r>
            <a:r>
              <a:rPr lang="en-GB" sz="1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69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24 (Activating All 3 Pillars of Value in BPH Care)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summarise, new technology must deliver value to be broadly adopted in some combination of patient, surgeon or hospital value.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b="1" u="sng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delivers value to all 3 stakeholders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Patient Value</a:t>
            </a:r>
            <a:r>
              <a:rPr lang="en-GB" sz="1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Clinical outcomes superior to TURP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backed by 5-year data, level-1 evidence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Surgeon Value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allows surgeons to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 all shapes and sizes of prostates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Hospital Value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has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predictable procedure times and low retreatment rates after 5 years</a:t>
            </a:r>
            <a:r>
              <a:rPr lang="en-GB" sz="1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5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3 (Timeline):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start with a quick overview of the Company’s history with a few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milestones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since the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technology was introduced all the way through to completing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50k procedures in May 2024</a:t>
            </a:r>
            <a:r>
              <a:rPr lang="en-GB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PROCEPT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BioRobotics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a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US-based organisation founded in 2007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Silicon Valley.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Since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 Mark Certification in 2014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FDA Approval in 2017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(through De Novo Classification – truly innovative/no comparator device), the Company has been on a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rapid growth trajectory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Day 1 PROCEPT made a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commitment to invest in clinical data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validate and support the technology.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early investment in clinical data has supported continued adoption with the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5-year results in both WATER and WATER II studies spanning small to large prostates</a:t>
            </a:r>
            <a:r>
              <a:rPr lang="en-GB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Robust clinical data resulted in acceptance in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society recommendations around the world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including NICE, AUA, EAU, BPS, GIRFT and AUG, which helped us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achieve dedicated reimbursement and insurance coverage in both Private and Public Medical Institutions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the key markets including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US, UK and Japan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result of our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strong clinical outcomes paired with patient access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is on pace to be the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fastest adopted medical robot in US history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17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6 (‘Avocado’ slide):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morphologic effects of BPH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create wide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variability in the size and shape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the prostate.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Historically, surgeons have been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lacking a solution that could reliably and reproducibly treat all patients without a compromise to safety and efficacy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b="1" u="sng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Resective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procedures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which account for about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 of BPH procedures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include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TURP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Greenlight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small and medium sized prostates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laser enucleation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radical prostatectomy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the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large and extra-large glands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While </a:t>
            </a:r>
            <a:r>
              <a:rPr lang="en-GB" sz="1200" b="1" u="sng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resective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procedures are effective and durable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they come with a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higher rate of irreversible complications such as sexual function and incontinence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result, further procedural fragmentation has occurred with the emergence of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minimally invasive treatments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such as </a:t>
            </a:r>
            <a:r>
              <a:rPr lang="en-GB" sz="1200" b="1" u="sng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Urolift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1200" b="1" u="sng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Rezum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which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account for about 30% of procedures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treatments have a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lower complication profile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but with that comes a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less durable treatment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ultimately relive symptoms.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9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So, the value thesis for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therapy, and this have been proven out through level-1 evidence now at 5yrs follow up, is a BPH treatment option that provides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durability of symptom relief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 complication rates regardless of prostate size or shape</a:t>
            </a:r>
            <a:r>
              <a:rPr lang="en-GB" sz="12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this means for patients and urologists is they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longer need to compromise safety and efficacy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this means for hospitals is a treatment option that can be more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predictable and reproducible for ALL patients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allowing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greater surgical efficiency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ability to move to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Day Case surgery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reduce patient backlog.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22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0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Slides 16-17 (Long-term Clinical Data):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is the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only BPH therapy to have two FDA-studies with 5-year results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showing the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safety and efficacy for a broad spectrum of prostate sizes and shapes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that was also proven through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 Water Study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minimal exclusion criteria and covering a broad range of prostate sizes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 20ml to 150ml.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Although the WATER study was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designed to show non-inferiority to TURP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 showed superior efficacy and durability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patients with prostate sizes 50-80mL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Significant symptom relief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delivers 16pts improvement from baseline at 5 years.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Superior safety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offers a lower risk of irreversible complications such as ejaculatory dysfunction.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Durable efficacy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patients have few retreatments in both large and small prostates at 5 years.</a:t>
            </a:r>
          </a:p>
          <a:p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9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18 (Symptom Relief &amp; Durability):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dive deeper into the data behind the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Prospective FDA Trials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Starting with the symptom relief, we can see that the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scores at the baseline and at 5 years were mirrored for both small and large prostates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delivering a strong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 points improvement in IPSS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Second,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94% of men did not have further BPH </a:t>
            </a:r>
            <a:r>
              <a:rPr lang="en-GB" sz="1800" b="1" u="sng" kern="10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intervention</a:t>
            </a:r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at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years again demonstrating </a:t>
            </a:r>
            <a:r>
              <a:rPr lang="en-GB" sz="18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durable efficacy in both small and large prostates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3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19 (Meta Analysis):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addition to the Efficacy and Durability scores we just reviewed,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Meta-analysis from 4 studies/425 patients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1-year follow-up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demonstrated remarkable improvements across prostates of all shapes and size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including the following metrics: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Peak flow rate of 20.5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Ml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/sec, 3.3 points Quality of Life improvement and post void residual improvement of 62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mL.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addition to the Efficacy Scores,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Aquablation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therapy has demonstrated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superior safety due to low irreversible complications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such as ejaculatory dysfunction, erectile disfunction and incontinence, with </a:t>
            </a:r>
            <a:r>
              <a:rPr lang="en-GB" sz="1200" b="1" u="sng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 in 10 men preserving ejaculation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7FBCC-F6AB-4E42-BCC0-9067210023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6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115AFE-7D87-2E65-9963-2AE67A13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E56D0C9-AF02-50E6-9D03-B5B4B0DD1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Content:</a:t>
            </a:r>
          </a:p>
        </p:txBody>
      </p:sp>
    </p:spTree>
    <p:extLst>
      <p:ext uri="{BB962C8B-B14F-4D97-AF65-F5344CB8AC3E}">
        <p14:creationId xmlns:p14="http://schemas.microsoft.com/office/powerpoint/2010/main" val="176944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C48E910-1A49-5CDD-13D2-9D6394D2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645" y="1689296"/>
            <a:ext cx="59863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 goes here.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540F685-DB44-AC09-1258-9D8361D8F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645" y="3170356"/>
            <a:ext cx="5986345" cy="2424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 goes here.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29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A3C5-16DC-2B33-7013-DA7A01E78C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Headline goes here.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A40A9-5ACA-BC91-4E07-EF12DA6194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goes here.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479E8-3F24-2F5E-9FBA-9CD40064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3548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12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858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115AFE-7D87-2E65-9963-2AE67A13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E56D0C9-AF02-50E6-9D03-B5B4B0DD1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Content:</a:t>
            </a:r>
          </a:p>
        </p:txBody>
      </p:sp>
    </p:spTree>
    <p:extLst>
      <p:ext uri="{BB962C8B-B14F-4D97-AF65-F5344CB8AC3E}">
        <p14:creationId xmlns:p14="http://schemas.microsoft.com/office/powerpoint/2010/main" val="2691139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993" y="1537524"/>
            <a:ext cx="10992985" cy="4349749"/>
          </a:xfrm>
          <a:prstGeom prst="rect">
            <a:avLst/>
          </a:prstGeom>
        </p:spPr>
        <p:txBody>
          <a:bodyPr lIns="0" tIns="0" rIns="0" bIns="0"/>
          <a:lstStyle>
            <a:lvl1pPr marL="380990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94D9"/>
              </a:buClr>
              <a:buFont typeface="Arial" panose="020B0604020202020204" pitchFamily="34" charset="0"/>
              <a:buChar char="•"/>
              <a:tabLst/>
              <a:defRPr sz="2267" kern="800" spc="-40" baseline="0">
                <a:latin typeface="+mn-lt"/>
              </a:defRPr>
            </a:lvl1pPr>
            <a:lvl2pPr marL="1131965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94D9"/>
              </a:buClr>
              <a:buFont typeface="Arial" panose="020B0604020202020204" pitchFamily="34" charset="0"/>
              <a:buChar char="•"/>
              <a:tabLst/>
              <a:defRPr sz="2133" kern="800" spc="-40" baseline="0">
                <a:latin typeface="+mn-lt"/>
              </a:defRPr>
            </a:lvl2pPr>
            <a:lvl3pPr marL="1741550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94D9"/>
              </a:buClr>
              <a:buFont typeface="Arial" panose="020B0604020202020204" pitchFamily="34" charset="0"/>
              <a:buChar char="•"/>
              <a:tabLst/>
              <a:defRPr sz="2000" kern="800" spc="-40" baseline="0">
                <a:latin typeface="+mn-lt"/>
              </a:defRPr>
            </a:lvl3pPr>
            <a:lvl4pPr marL="2349019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94D9"/>
              </a:buClr>
              <a:buFont typeface="Arial" panose="020B0604020202020204" pitchFamily="34" charset="0"/>
              <a:buChar char="•"/>
              <a:tabLst/>
              <a:defRPr sz="1867" kern="800" spc="-40" baseline="0">
                <a:latin typeface="+mn-lt"/>
              </a:defRPr>
            </a:lvl4pPr>
            <a:lvl5pPr marL="2956486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94D9"/>
              </a:buClr>
              <a:buFont typeface="Arial" panose="020B0604020202020204" pitchFamily="34" charset="0"/>
              <a:buChar char="•"/>
              <a:tabLst/>
              <a:defRPr sz="1733" kern="800" spc="-40" baseline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  Third level</a:t>
            </a:r>
          </a:p>
          <a:p>
            <a:pPr lvl="3"/>
            <a:r>
              <a:rPr lang="en-US" dirty="0"/>
              <a:t>  Fourth level</a:t>
            </a:r>
          </a:p>
          <a:p>
            <a:pPr lvl="4"/>
            <a:r>
              <a:rPr lang="en-US" dirty="0"/>
              <a:t>  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0992" y="385204"/>
            <a:ext cx="9144000" cy="4003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100000"/>
              </a:lnSpc>
              <a:defRPr sz="2400" b="0" i="0" baseline="0">
                <a:solidFill>
                  <a:srgbClr val="2B286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8800" y="970727"/>
            <a:ext cx="9144000" cy="28111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0" i="0" baseline="0">
                <a:solidFill>
                  <a:srgbClr val="0094D9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179295" y="6422266"/>
            <a:ext cx="403540" cy="43573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i="0" kern="7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fld id="{41319A33-5DF3-D149-B9A6-D19E1F0A295F}" type="slidenum">
              <a:rPr lang="en-US" sz="1133" b="1" i="0" baseline="0" smtClean="0">
                <a:latin typeface="Century Gothic" panose="020B0502020202020204" pitchFamily="34" charset="0"/>
              </a:rPr>
              <a:t>‹#›</a:t>
            </a:fld>
            <a:endParaRPr lang="en-US" sz="1133" b="1" i="0" baseline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306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80">
          <p15:clr>
            <a:srgbClr val="FBAE40"/>
          </p15:clr>
        </p15:guide>
        <p15:guide id="4" pos="2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/No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09599" y="6422266"/>
            <a:ext cx="403540" cy="43573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i="0" kern="7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fld id="{41319A33-5DF3-D149-B9A6-D19E1F0A295F}" type="slidenum">
              <a:rPr lang="en-US" sz="1133" b="1" i="0" baseline="0" smtClean="0">
                <a:latin typeface="calibri" charset="0"/>
              </a:rPr>
              <a:t>‹#›</a:t>
            </a:fld>
            <a:endParaRPr lang="en-US" sz="1133" b="1" i="0" baseline="0" dirty="0">
              <a:latin typeface="calibri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D3D0-99A2-267B-9ED4-04AE6D4E8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992" y="385204"/>
            <a:ext cx="9144000" cy="4003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100000"/>
              </a:lnSpc>
              <a:defRPr sz="2400" b="0" i="0" baseline="0">
                <a:solidFill>
                  <a:srgbClr val="2B286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ACBD137-A92C-208E-B782-58C9268D833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58800" y="970727"/>
            <a:ext cx="9144000" cy="28111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0" i="0" baseline="0">
                <a:solidFill>
                  <a:srgbClr val="0094D9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51211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B0F59-7C95-23CB-9631-A4175D99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486" y="1625579"/>
            <a:ext cx="5680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733">
                <a:solidFill>
                  <a:srgbClr val="2B286F"/>
                </a:solidFill>
              </a:defRPr>
            </a:lvl1pPr>
          </a:lstStyle>
          <a:p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75004243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B2589F-96F5-12FE-F592-CCFDBF848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10903"/>
            <a:ext cx="10515600" cy="182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360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42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05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09599" y="6422266"/>
            <a:ext cx="403540" cy="43573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i="0" kern="7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fld id="{41319A33-5DF3-D149-B9A6-D19E1F0A295F}" type="slidenum">
              <a:rPr lang="en-US" sz="1133" b="1" i="0" baseline="0" smtClean="0">
                <a:latin typeface="calibri" charset="0"/>
              </a:rPr>
              <a:t>‹#›</a:t>
            </a:fld>
            <a:endParaRPr lang="en-US" sz="1133" b="1" i="0" baseline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8505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5151E3-9FEB-F43F-62A9-9BD674B407DB}"/>
              </a:ext>
            </a:extLst>
          </p:cNvPr>
          <p:cNvSpPr txBox="1"/>
          <p:nvPr userDrawn="1"/>
        </p:nvSpPr>
        <p:spPr>
          <a:xfrm>
            <a:off x="4514477" y="6513251"/>
            <a:ext cx="3163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Slack-Lato"/>
              </a:rPr>
              <a:t>Copyright 2023. PROCEPT </a:t>
            </a:r>
            <a:r>
              <a:rPr lang="en-US" sz="800" b="0" i="0" dirty="0" err="1">
                <a:solidFill>
                  <a:schemeClr val="bg1"/>
                </a:solidFill>
                <a:effectLst/>
                <a:latin typeface="Slack-Lato"/>
              </a:rPr>
              <a:t>BioRobotics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Slack-Lato"/>
              </a:rPr>
              <a:t> Corporation. All Rights Reserved.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19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16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/No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09599" y="6422266"/>
            <a:ext cx="403540" cy="43573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i="0" kern="7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fld id="{41319A33-5DF3-D149-B9A6-D19E1F0A295F}" type="slidenum">
              <a:rPr lang="en-US" sz="1133" b="1" i="0" baseline="0" smtClean="0">
                <a:latin typeface="calibri" charset="0"/>
              </a:rPr>
              <a:t>‹#›</a:t>
            </a:fld>
            <a:endParaRPr lang="en-US" sz="1133" b="1" i="0" baseline="0" dirty="0">
              <a:latin typeface="calibri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D3D0-99A2-267B-9ED4-04AE6D4E8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992" y="385204"/>
            <a:ext cx="9144000" cy="4003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100000"/>
              </a:lnSpc>
              <a:defRPr sz="2400" b="0" i="0" baseline="0">
                <a:solidFill>
                  <a:srgbClr val="2B286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ACBD137-A92C-208E-B782-58C9268D833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58800" y="970727"/>
            <a:ext cx="9144000" cy="28111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0" i="0" baseline="0">
                <a:solidFill>
                  <a:srgbClr val="0094D9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91683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3E2AEEA-BFCB-534A-6307-CFAB015E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E5207C1-592D-4CEE-2597-290A3A6B4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Content:</a:t>
            </a:r>
          </a:p>
        </p:txBody>
      </p:sp>
    </p:spTree>
    <p:extLst>
      <p:ext uri="{BB962C8B-B14F-4D97-AF65-F5344CB8AC3E}">
        <p14:creationId xmlns:p14="http://schemas.microsoft.com/office/powerpoint/2010/main" val="1361383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3E2AEEA-BFCB-534A-6307-CFAB015E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E5207C1-592D-4CEE-2597-290A3A6B4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Content:</a:t>
            </a:r>
          </a:p>
        </p:txBody>
      </p:sp>
    </p:spTree>
    <p:extLst>
      <p:ext uri="{BB962C8B-B14F-4D97-AF65-F5344CB8AC3E}">
        <p14:creationId xmlns:p14="http://schemas.microsoft.com/office/powerpoint/2010/main" val="61564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8564-AE78-2CB7-A7FB-BB4BA9733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273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3A44E-7E71-790F-7E1E-2C3825851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273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3543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B0F59-7C95-23CB-9631-A4175D99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486" y="1625579"/>
            <a:ext cx="5680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733">
                <a:solidFill>
                  <a:srgbClr val="2B286F"/>
                </a:solidFill>
              </a:defRPr>
            </a:lvl1pPr>
          </a:lstStyle>
          <a:p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60456608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C48E910-1A49-5CDD-13D2-9D6394D2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645" y="1689296"/>
            <a:ext cx="59863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 goes here.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540F685-DB44-AC09-1258-9D8361D8F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645" y="3170356"/>
            <a:ext cx="5986345" cy="2424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 goes here.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35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aquablation.com/" TargetMode="External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hyperlink" Target="https://www.procept-biorobotics.com/" TargetMode="External"/><Relationship Id="rId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A21C7-3BE3-3A79-25C4-0EA7D0E33E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5358384"/>
            <a:ext cx="12217211" cy="16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7" r:id="rId2"/>
    <p:sldLayoutId id="2147483688" r:id="rId3"/>
    <p:sldLayoutId id="214748369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B286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0094D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48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E50563-3C7A-85E4-D77B-EB7228C47D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E1FE8172-A9C5-EDFF-9225-1A9BC73C40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3458" y="6332554"/>
            <a:ext cx="2110724" cy="336923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EDB517B-C3A6-0714-6CDC-5E538E8D8D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29758" y="6252121"/>
            <a:ext cx="1565720" cy="49157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DC7DB9-1927-68D9-DA64-C90EE3F80232}"/>
              </a:ext>
            </a:extLst>
          </p:cNvPr>
          <p:cNvCxnSpPr>
            <a:cxnSpLocks/>
          </p:cNvCxnSpPr>
          <p:nvPr userDrawn="1"/>
        </p:nvCxnSpPr>
        <p:spPr>
          <a:xfrm>
            <a:off x="10162550" y="6332554"/>
            <a:ext cx="0" cy="342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5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8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E50563-3C7A-85E4-D77B-EB7228C47D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A4FE3A8-804B-EC8E-DE97-77115A68B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3458" y="6332554"/>
            <a:ext cx="2110724" cy="33692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B3139B2-4FF8-AC4E-4277-DEC2EE920D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29758" y="6252121"/>
            <a:ext cx="1565720" cy="49157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DF30AF-0B63-8D7B-0C6F-69B265524A10}"/>
              </a:ext>
            </a:extLst>
          </p:cNvPr>
          <p:cNvCxnSpPr>
            <a:cxnSpLocks/>
          </p:cNvCxnSpPr>
          <p:nvPr userDrawn="1"/>
        </p:nvCxnSpPr>
        <p:spPr>
          <a:xfrm>
            <a:off x="10162550" y="6332554"/>
            <a:ext cx="0" cy="342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77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E50563-3C7A-85E4-D77B-EB7228C47D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E1FE8172-A9C5-EDFF-9225-1A9BC73C40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75386" y="3227710"/>
            <a:ext cx="3255655" cy="519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C37F85-20C9-A471-E764-06EEAABB84EF}"/>
              </a:ext>
            </a:extLst>
          </p:cNvPr>
          <p:cNvSpPr txBox="1"/>
          <p:nvPr userDrawn="1"/>
        </p:nvSpPr>
        <p:spPr>
          <a:xfrm>
            <a:off x="6135646" y="3916087"/>
            <a:ext cx="2862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Proxima Nova Rg" panose="0200050603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www.procept-biorobotics.com</a:t>
            </a:r>
            <a:endParaRPr lang="en-US" sz="1400" b="0" i="0" u="none" dirty="0">
              <a:solidFill>
                <a:schemeClr val="bg1"/>
              </a:solidFill>
              <a:effectLst/>
              <a:latin typeface="Proxima Nova Rg" panose="0200050603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11947-BA14-8A3D-8711-582804AA2AA7}"/>
              </a:ext>
            </a:extLst>
          </p:cNvPr>
          <p:cNvSpPr txBox="1"/>
          <p:nvPr userDrawn="1"/>
        </p:nvSpPr>
        <p:spPr>
          <a:xfrm>
            <a:off x="3433059" y="1564990"/>
            <a:ext cx="4508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342902-4DA6-A690-223B-80C4D0D38B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328234" y="3088161"/>
            <a:ext cx="2544180" cy="79878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5781ED-1B75-DE7B-9FBC-04D74E58110F}"/>
              </a:ext>
            </a:extLst>
          </p:cNvPr>
          <p:cNvCxnSpPr>
            <a:cxnSpLocks/>
          </p:cNvCxnSpPr>
          <p:nvPr userDrawn="1"/>
        </p:nvCxnSpPr>
        <p:spPr>
          <a:xfrm>
            <a:off x="2575386" y="2788024"/>
            <a:ext cx="62234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1518AC-C51E-8121-871C-C1AF9DA28F63}"/>
              </a:ext>
            </a:extLst>
          </p:cNvPr>
          <p:cNvCxnSpPr>
            <a:cxnSpLocks/>
          </p:cNvCxnSpPr>
          <p:nvPr userDrawn="1"/>
        </p:nvCxnSpPr>
        <p:spPr>
          <a:xfrm>
            <a:off x="6118301" y="2891726"/>
            <a:ext cx="0" cy="1457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B8BA92-97B6-775E-3702-3CAFCBF6B5C9}"/>
              </a:ext>
            </a:extLst>
          </p:cNvPr>
          <p:cNvSpPr txBox="1"/>
          <p:nvPr userDrawn="1"/>
        </p:nvSpPr>
        <p:spPr>
          <a:xfrm>
            <a:off x="4514477" y="6513251"/>
            <a:ext cx="3163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Slack-Lato"/>
              </a:rPr>
              <a:t>Copyright 2023. PROCEPT </a:t>
            </a:r>
            <a:r>
              <a:rPr lang="en-US" sz="800" b="0" i="0" dirty="0" err="1">
                <a:solidFill>
                  <a:schemeClr val="bg1"/>
                </a:solidFill>
                <a:effectLst/>
                <a:latin typeface="Slack-Lato"/>
              </a:rPr>
              <a:t>BioRobotics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Slack-Lato"/>
              </a:rPr>
              <a:t> Corporation. All Rights Reserved.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F45CD-12A4-13FA-61A0-B8E11CDFA74C}"/>
              </a:ext>
            </a:extLst>
          </p:cNvPr>
          <p:cNvSpPr txBox="1"/>
          <p:nvPr userDrawn="1"/>
        </p:nvSpPr>
        <p:spPr>
          <a:xfrm>
            <a:off x="3160059" y="3873799"/>
            <a:ext cx="21971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www.aquablation.com</a:t>
            </a:r>
            <a:endParaRPr lang="en-US" sz="1400" b="0" i="0" u="none" dirty="0">
              <a:solidFill>
                <a:schemeClr val="bg1"/>
              </a:solidFill>
              <a:effectLst/>
              <a:latin typeface="Proxima Nova Rg" panose="02000506030000020004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E7A115-EDF6-5E7A-6832-91EB3A741BFE}"/>
              </a:ext>
            </a:extLst>
          </p:cNvPr>
          <p:cNvCxnSpPr>
            <a:cxnSpLocks/>
          </p:cNvCxnSpPr>
          <p:nvPr userDrawn="1"/>
        </p:nvCxnSpPr>
        <p:spPr>
          <a:xfrm>
            <a:off x="2575386" y="4449556"/>
            <a:ext cx="62234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4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3ED41C5-E08D-33EB-8420-22A8DC60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E3E785-8571-94C6-F5DB-AD830C4C7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Content:</a:t>
            </a:r>
          </a:p>
        </p:txBody>
      </p:sp>
      <p:pic>
        <p:nvPicPr>
          <p:cNvPr id="3" name="Picture 2" descr="A black and blue background&#10;&#10;Description automatically generated">
            <a:extLst>
              <a:ext uri="{FF2B5EF4-FFF2-40B4-BE49-F238E27FC236}">
                <a16:creationId xmlns:a16="http://schemas.microsoft.com/office/drawing/2014/main" id="{3F494147-874B-545E-E785-DBDAE27933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57700"/>
            <a:ext cx="6794500" cy="2400300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71E3D09E-0AF5-9710-D33F-0F82702FF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2256" y="6410436"/>
            <a:ext cx="2087802" cy="333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DF2D1-5C1D-8761-9B47-B3E323DB0A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473488" y="6333295"/>
            <a:ext cx="1550072" cy="4862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0831C6-AF1C-633C-430B-E134281432B5}"/>
              </a:ext>
            </a:extLst>
          </p:cNvPr>
          <p:cNvCxnSpPr>
            <a:cxnSpLocks/>
          </p:cNvCxnSpPr>
          <p:nvPr userDrawn="1"/>
        </p:nvCxnSpPr>
        <p:spPr>
          <a:xfrm>
            <a:off x="10421718" y="6400800"/>
            <a:ext cx="0" cy="342900"/>
          </a:xfrm>
          <a:prstGeom prst="line">
            <a:avLst/>
          </a:prstGeom>
          <a:ln>
            <a:solidFill>
              <a:srgbClr val="2B286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black background&#10;&#10;Description automatically generated">
            <a:extLst>
              <a:ext uri="{FF2B5EF4-FFF2-40B4-BE49-F238E27FC236}">
                <a16:creationId xmlns:a16="http://schemas.microsoft.com/office/drawing/2014/main" id="{D43FE33E-F36D-61A2-36F0-B52039F3677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26200" y="0"/>
            <a:ext cx="57658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4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B286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094D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3ED41C5-E08D-33EB-8420-22A8DC60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E3E785-8571-94C6-F5DB-AD830C4C7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Content:</a:t>
            </a:r>
          </a:p>
        </p:txBody>
      </p: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DB4408A6-C1B8-21DE-EFF7-44887D868D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6200" y="0"/>
            <a:ext cx="5765800" cy="2413000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8FF0BC9E-7B2B-E91D-B7F1-475477F9E3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199" y="6410436"/>
            <a:ext cx="2087802" cy="333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82770-1608-129D-80EB-F1189B1E0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479431" y="6333295"/>
            <a:ext cx="1550072" cy="4862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E141C4-A34A-B17F-5C29-46D19402DE1A}"/>
              </a:ext>
            </a:extLst>
          </p:cNvPr>
          <p:cNvCxnSpPr>
            <a:cxnSpLocks/>
          </p:cNvCxnSpPr>
          <p:nvPr userDrawn="1"/>
        </p:nvCxnSpPr>
        <p:spPr>
          <a:xfrm>
            <a:off x="2427661" y="6400800"/>
            <a:ext cx="0" cy="342900"/>
          </a:xfrm>
          <a:prstGeom prst="line">
            <a:avLst/>
          </a:prstGeom>
          <a:ln>
            <a:solidFill>
              <a:srgbClr val="2B286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11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B286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094D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0E541-6426-B503-83C7-785FDD08C5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271033"/>
            <a:ext cx="12192000" cy="669412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BA645B8-F006-C9CE-6332-44ACF4AC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8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 goes here.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32932D-1713-EA9B-3D6D-2DC5F56C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12303"/>
            <a:ext cx="10515600" cy="2044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 goes here.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8299802F-641E-02E6-17F0-86523095C2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97786" y="132081"/>
            <a:ext cx="2525774" cy="403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317707-7C5C-C08F-10B4-BA157421E19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68440" y="6294320"/>
            <a:ext cx="1550072" cy="486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78E49D-77A2-CE3B-6F49-F5F8D30515F1}"/>
              </a:ext>
            </a:extLst>
          </p:cNvPr>
          <p:cNvSpPr txBox="1"/>
          <p:nvPr userDrawn="1"/>
        </p:nvSpPr>
        <p:spPr>
          <a:xfrm>
            <a:off x="9612167" y="6441969"/>
            <a:ext cx="2411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Copyright 2023. PROCEPT </a:t>
            </a:r>
            <a:r>
              <a:rPr lang="en-US" sz="8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BioRobotics</a:t>
            </a:r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 Corporation. All Rights Reserved.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5FB910-B15C-E70E-B4DB-81D3B485CF09}"/>
              </a:ext>
            </a:extLst>
          </p:cNvPr>
          <p:cNvSpPr/>
          <p:nvPr userDrawn="1"/>
        </p:nvSpPr>
        <p:spPr>
          <a:xfrm>
            <a:off x="8676166" y="5635256"/>
            <a:ext cx="3347393" cy="765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41F03-53E1-A9A1-6C96-19A2453A2A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2785A26-B85C-DEAA-A10F-BF0E85B9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35" y="1700447"/>
            <a:ext cx="640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 goes here.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197BA0D-CB1E-F685-7F37-6D89099F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6035" y="3181507"/>
            <a:ext cx="6407518" cy="2424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 goes here.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40FEAEA0-E60B-1EBA-719A-00DA411EBD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5751" y="209073"/>
            <a:ext cx="2087802" cy="3332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8DAB29-2824-39A8-6FDF-0BE2780250C9}"/>
              </a:ext>
            </a:extLst>
          </p:cNvPr>
          <p:cNvSpPr txBox="1"/>
          <p:nvPr userDrawn="1"/>
        </p:nvSpPr>
        <p:spPr>
          <a:xfrm>
            <a:off x="8905112" y="6541205"/>
            <a:ext cx="3163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Copyright 2023. PROCEPT </a:t>
            </a:r>
            <a:r>
              <a:rPr lang="en-US" sz="8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BioRobotics</a:t>
            </a:r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 Corporation. All Rights Reserved.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6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B286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0094D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41F03-53E1-A9A1-6C96-19A2453A2A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2785A26-B85C-DEAA-A10F-BF0E85B9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35" y="1700447"/>
            <a:ext cx="640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 goes here.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197BA0D-CB1E-F685-7F37-6D89099F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6035" y="3181507"/>
            <a:ext cx="6407518" cy="2424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 goes here.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40FEAEA0-E60B-1EBA-719A-00DA411EBD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5751" y="209073"/>
            <a:ext cx="2087802" cy="3332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8DAB29-2824-39A8-6FDF-0BE2780250C9}"/>
              </a:ext>
            </a:extLst>
          </p:cNvPr>
          <p:cNvSpPr txBox="1"/>
          <p:nvPr userDrawn="1"/>
        </p:nvSpPr>
        <p:spPr>
          <a:xfrm>
            <a:off x="8905112" y="6541205"/>
            <a:ext cx="3163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Copyright 2023. PROCEPT </a:t>
            </a:r>
            <a:r>
              <a:rPr lang="en-US" sz="8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BioRobotics</a:t>
            </a:r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 Corporation. All Rights Reserved.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2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B286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0094D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41F03-53E1-A9A1-6C96-19A2453A2A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82062"/>
            <a:ext cx="12192000" cy="6940062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2785A26-B85C-DEAA-A10F-BF0E85B9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8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 goes here.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197BA0D-CB1E-F685-7F37-6D89099F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12303"/>
            <a:ext cx="10515600" cy="2044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 goes here.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40FEAEA0-E60B-1EBA-719A-00DA411EBD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2256" y="209073"/>
            <a:ext cx="2087802" cy="333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5487F-D209-E853-3E7C-5DF7D1E9C5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473488" y="131932"/>
            <a:ext cx="1550072" cy="4862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DEA73-01DC-1044-5663-3F5503F0F40B}"/>
              </a:ext>
            </a:extLst>
          </p:cNvPr>
          <p:cNvCxnSpPr>
            <a:cxnSpLocks/>
          </p:cNvCxnSpPr>
          <p:nvPr userDrawn="1"/>
        </p:nvCxnSpPr>
        <p:spPr>
          <a:xfrm>
            <a:off x="10421718" y="199437"/>
            <a:ext cx="0" cy="342900"/>
          </a:xfrm>
          <a:prstGeom prst="line">
            <a:avLst/>
          </a:prstGeom>
          <a:ln>
            <a:solidFill>
              <a:srgbClr val="2B286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08DAB29-2824-39A8-6FDF-0BE2780250C9}"/>
              </a:ext>
            </a:extLst>
          </p:cNvPr>
          <p:cNvSpPr txBox="1"/>
          <p:nvPr userDrawn="1"/>
        </p:nvSpPr>
        <p:spPr>
          <a:xfrm>
            <a:off x="188758" y="6524826"/>
            <a:ext cx="3163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Copyright 2023. PROCEPT </a:t>
            </a:r>
            <a:r>
              <a:rPr lang="en-US" sz="8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BioRobotics</a:t>
            </a:r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Slack-Lato"/>
              </a:rPr>
              <a:t> Corporation. All Rights Reserved.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9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35CE-71D9-A671-5EEA-154FAEEF800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5358384"/>
            <a:ext cx="12217211" cy="16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8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3" r:id="rId2"/>
    <p:sldLayoutId id="2147483694" r:id="rId3"/>
    <p:sldLayoutId id="2147483695" r:id="rId4"/>
    <p:sldLayoutId id="2147483698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94D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94D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94D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94D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94D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3F9A2B-DF87-094E-F002-22A9F7FB7B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7" y="5255984"/>
            <a:ext cx="12185635" cy="161373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521CE-1901-0E21-2BFF-57AEE4C69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753" y="858421"/>
            <a:ext cx="10515600" cy="182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6BB3452-B2F6-BC60-1A7A-B42F2C34D9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87354" y="6386060"/>
            <a:ext cx="1715596" cy="27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94D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94D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94D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94D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94D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FF76-5682-61ED-5CD7-22924AA90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009" y="2039201"/>
            <a:ext cx="5880434" cy="2779598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spc="-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The </a:t>
            </a:r>
            <a:r>
              <a:rPr lang="en-US" sz="4400" i="0" dirty="0">
                <a:solidFill>
                  <a:srgbClr val="F4F6FA"/>
                </a:solidFill>
                <a:effectLst/>
              </a:rPr>
              <a:t>benign prostatic hyperplasia (BPH)</a:t>
            </a:r>
            <a:r>
              <a:rPr kumimoji="0" lang="en-US" sz="4400" u="none" strike="noStrike" kern="1200" spc="-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 treatment of choice </a:t>
            </a:r>
            <a:br>
              <a:rPr kumimoji="0" lang="en-US" sz="4400" u="none" strike="noStrike" kern="1200" spc="-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</a:br>
            <a:r>
              <a:rPr kumimoji="0" lang="en-US" sz="4400" u="none" strike="noStrike" kern="1200" spc="-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for all prostates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C3BBE-B264-3D21-CBA2-BF3F22F98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r="8870" b="37685"/>
          <a:stretch/>
        </p:blipFill>
        <p:spPr>
          <a:xfrm>
            <a:off x="5010149" y="-136000"/>
            <a:ext cx="6429990" cy="6993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1E752-44E3-E2E5-A173-EADDE68BC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44" y="-543399"/>
            <a:ext cx="5880434" cy="38049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EEAE37-BB6E-7F65-1D94-85E8DE81C512}"/>
              </a:ext>
            </a:extLst>
          </p:cNvPr>
          <p:cNvSpPr/>
          <p:nvPr/>
        </p:nvSpPr>
        <p:spPr>
          <a:xfrm rot="362018">
            <a:off x="9296397" y="-10203"/>
            <a:ext cx="2770316" cy="599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08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1EF7E-E465-4EEA-7047-6DAC4EE4D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45699" cy="69704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616F17-D078-B8AA-3674-00525D76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006" y="2045390"/>
            <a:ext cx="5680269" cy="276721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667" dirty="0"/>
              <a:t>Hospital Challenges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FCD78-97A6-E22C-FC7C-E55C6210DB31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397398877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5C326B0-FF56-6B5A-6E50-809C6A37800A}"/>
              </a:ext>
            </a:extLst>
          </p:cNvPr>
          <p:cNvSpPr txBox="1"/>
          <p:nvPr/>
        </p:nvSpPr>
        <p:spPr>
          <a:xfrm>
            <a:off x="1897271" y="6118014"/>
            <a:ext cx="7022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sz="800" dirty="0">
                <a:solidFill>
                  <a:schemeClr val="tx2"/>
                </a:solidFill>
                <a:latin typeface="Tw Cen MT" panose="020B0602020104020603" pitchFamily="34" charset="77"/>
              </a:rPr>
              <a:t>D.J.N. Wong 1 2, S.K. Harris 3, S.R. </a:t>
            </a:r>
            <a:r>
              <a:rPr lang="en-GB" sz="800" dirty="0" err="1">
                <a:solidFill>
                  <a:schemeClr val="tx2"/>
                </a:solidFill>
                <a:latin typeface="Tw Cen MT" panose="020B0602020104020603" pitchFamily="34" charset="77"/>
              </a:rPr>
              <a:t>Moonesinghe</a:t>
            </a:r>
            <a:r>
              <a:rPr lang="en-GB" sz="800" dirty="0">
                <a:solidFill>
                  <a:schemeClr val="tx2"/>
                </a:solidFill>
                <a:latin typeface="Tw Cen MT" panose="020B0602020104020603" pitchFamily="34" charset="77"/>
              </a:rPr>
              <a:t> 1 2, the SNAP-2: EPICCS collaborators §Health Services Research Centre, National Institute of Academic </a:t>
            </a:r>
            <a:r>
              <a:rPr lang="en-GB" sz="800" dirty="0" err="1">
                <a:solidFill>
                  <a:schemeClr val="tx2"/>
                </a:solidFill>
                <a:latin typeface="Tw Cen MT" panose="020B0602020104020603" pitchFamily="34" charset="77"/>
              </a:rPr>
              <a:t>Anaesthesia.Cancelled</a:t>
            </a:r>
            <a:r>
              <a:rPr lang="en-GB" sz="800" dirty="0">
                <a:solidFill>
                  <a:schemeClr val="tx2"/>
                </a:solidFill>
                <a:latin typeface="Tw Cen MT" panose="020B0602020104020603" pitchFamily="34" charset="77"/>
              </a:rPr>
              <a:t> operations: a 7-day cohort study of planned adult inpatient surgery in 245 UK National Health Service hospitals, British Journal of Anaesthesia, Volume 121, Issue 4, 2018, Pages 730-738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EA75EA7-9CAC-A822-8F50-AC1AA9A304D9}"/>
              </a:ext>
            </a:extLst>
          </p:cNvPr>
          <p:cNvSpPr txBox="1">
            <a:spLocks/>
          </p:cNvSpPr>
          <p:nvPr/>
        </p:nvSpPr>
        <p:spPr>
          <a:xfrm>
            <a:off x="458700" y="273432"/>
            <a:ext cx="4457423" cy="8145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B28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HOSPITAL CHALLENGES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E1BD562-ED67-B589-8036-A1B0946A69C5}"/>
              </a:ext>
            </a:extLst>
          </p:cNvPr>
          <p:cNvSpPr txBox="1">
            <a:spLocks/>
          </p:cNvSpPr>
          <p:nvPr/>
        </p:nvSpPr>
        <p:spPr>
          <a:xfrm>
            <a:off x="488213" y="673931"/>
            <a:ext cx="10515600" cy="603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B28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94D9"/>
                </a:solidFill>
              </a:rPr>
              <a:t>CAPACITY CONSTRAINTS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7C1E4-3298-93FD-BB8C-1BBBDA91F47B}"/>
              </a:ext>
            </a:extLst>
          </p:cNvPr>
          <p:cNvGrpSpPr/>
          <p:nvPr/>
        </p:nvGrpSpPr>
        <p:grpSpPr>
          <a:xfrm>
            <a:off x="7227603" y="946954"/>
            <a:ext cx="4093826" cy="4748837"/>
            <a:chOff x="7227603" y="946954"/>
            <a:chExt cx="4093826" cy="4748837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DBD7443E-D663-3A9F-CA4A-7AF48FDD4A66}"/>
                </a:ext>
              </a:extLst>
            </p:cNvPr>
            <p:cNvSpPr/>
            <p:nvPr/>
          </p:nvSpPr>
          <p:spPr>
            <a:xfrm rot="5400000">
              <a:off x="6900097" y="1274460"/>
              <a:ext cx="4748837" cy="4093826"/>
            </a:xfrm>
            <a:prstGeom prst="triangle">
              <a:avLst/>
            </a:prstGeom>
            <a:noFill/>
            <a:ln w="6350">
              <a:solidFill>
                <a:srgbClr val="0088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353657-796A-3DDA-C940-52D1BD777359}"/>
                </a:ext>
              </a:extLst>
            </p:cNvPr>
            <p:cNvSpPr txBox="1"/>
            <p:nvPr/>
          </p:nvSpPr>
          <p:spPr>
            <a:xfrm>
              <a:off x="7560557" y="3120535"/>
              <a:ext cx="3054181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8C6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Potential solutions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693FAA-220F-37A4-DE68-1CE51703C742}"/>
              </a:ext>
            </a:extLst>
          </p:cNvPr>
          <p:cNvGrpSpPr/>
          <p:nvPr/>
        </p:nvGrpSpPr>
        <p:grpSpPr>
          <a:xfrm>
            <a:off x="9215001" y="975504"/>
            <a:ext cx="2488786" cy="1540253"/>
            <a:chOff x="9215001" y="975504"/>
            <a:chExt cx="2488786" cy="1540253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AF15C14-458F-19E5-50EF-FD3EC0D1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38231" y="1459867"/>
              <a:ext cx="1065556" cy="105589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1E0D8-6347-75B9-5012-72022F9FB1FD}"/>
                </a:ext>
              </a:extLst>
            </p:cNvPr>
            <p:cNvSpPr txBox="1"/>
            <p:nvPr/>
          </p:nvSpPr>
          <p:spPr>
            <a:xfrm>
              <a:off x="9215001" y="975504"/>
              <a:ext cx="2488786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A287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Day case surgery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65D6E6-131D-7974-C87F-93CA2B94B21B}"/>
              </a:ext>
            </a:extLst>
          </p:cNvPr>
          <p:cNvGrpSpPr/>
          <p:nvPr/>
        </p:nvGrpSpPr>
        <p:grpSpPr>
          <a:xfrm>
            <a:off x="9215001" y="3916131"/>
            <a:ext cx="2488786" cy="1792678"/>
            <a:chOff x="9215001" y="3916131"/>
            <a:chExt cx="2488786" cy="179267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E71E3B-0AA7-8DDC-CF33-20253C3D1961}"/>
                </a:ext>
              </a:extLst>
            </p:cNvPr>
            <p:cNvSpPr txBox="1"/>
            <p:nvPr/>
          </p:nvSpPr>
          <p:spPr>
            <a:xfrm>
              <a:off x="9215001" y="5154811"/>
              <a:ext cx="2488786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A287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(HIT)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A287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Hyper Intensity Theatre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56D867-4FF7-A980-B529-221519281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010" y="3916131"/>
              <a:ext cx="952777" cy="105589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442393-FBA9-35B2-D8AC-6C4E548E527C}"/>
              </a:ext>
            </a:extLst>
          </p:cNvPr>
          <p:cNvGrpSpPr/>
          <p:nvPr/>
        </p:nvGrpSpPr>
        <p:grpSpPr>
          <a:xfrm>
            <a:off x="501052" y="1849142"/>
            <a:ext cx="6777958" cy="2969343"/>
            <a:chOff x="501052" y="1849142"/>
            <a:chExt cx="6777958" cy="29693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A881B0-A37D-C703-557F-4EFA07B88A3E}"/>
                </a:ext>
              </a:extLst>
            </p:cNvPr>
            <p:cNvSpPr txBox="1"/>
            <p:nvPr/>
          </p:nvSpPr>
          <p:spPr>
            <a:xfrm>
              <a:off x="3502198" y="2046653"/>
              <a:ext cx="3776812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u="sng" dirty="0">
                  <a:solidFill>
                    <a:srgbClr val="0094D9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Patients</a:t>
              </a:r>
              <a:r>
                <a:rPr lang="en-US" sz="1600" dirty="0">
                  <a:solidFill>
                    <a:srgbClr val="2B286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 presented for surgery </a:t>
              </a:r>
              <a:r>
                <a:rPr lang="en-US" sz="1600" b="1" u="sng" dirty="0">
                  <a:solidFill>
                    <a:srgbClr val="0094D9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experienced a previous cancellation</a:t>
              </a:r>
              <a:r>
                <a:rPr lang="en-US" sz="1600" baseline="30000" dirty="0">
                  <a:solidFill>
                    <a:srgbClr val="2B286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1</a:t>
              </a:r>
              <a:endParaRPr lang="en-US" sz="1600" b="1" u="sng" baseline="3000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086E6D-6224-D009-3212-3541229A0B25}"/>
                </a:ext>
              </a:extLst>
            </p:cNvPr>
            <p:cNvSpPr txBox="1"/>
            <p:nvPr/>
          </p:nvSpPr>
          <p:spPr>
            <a:xfrm>
              <a:off x="3502196" y="3041426"/>
              <a:ext cx="3776811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rgbClr val="2B286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of previous cancellations were due </a:t>
              </a:r>
              <a:r>
                <a:rPr lang="en-US" sz="1600" b="1" u="sng" dirty="0">
                  <a:solidFill>
                    <a:srgbClr val="0094D9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to insufficient bed capacity</a:t>
              </a:r>
              <a:r>
                <a:rPr lang="en-US" sz="1600" baseline="30000" dirty="0">
                  <a:solidFill>
                    <a:srgbClr val="2B286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1</a:t>
              </a:r>
              <a:endParaRPr lang="en-US" sz="1600" b="1" u="sng" baseline="30000" dirty="0">
                <a:solidFill>
                  <a:srgbClr val="0094D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7DB61A-7192-854B-6895-7BB91C970E8D}"/>
                </a:ext>
              </a:extLst>
            </p:cNvPr>
            <p:cNvSpPr txBox="1"/>
            <p:nvPr/>
          </p:nvSpPr>
          <p:spPr>
            <a:xfrm>
              <a:off x="3502196" y="4031207"/>
              <a:ext cx="3776812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rgbClr val="2B286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of previous cancellations were due </a:t>
              </a:r>
              <a:r>
                <a:rPr lang="en-US" sz="1600" b="1" u="sng" dirty="0">
                  <a:solidFill>
                    <a:srgbClr val="0094D9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to insufficient operating theatre capacity</a:t>
              </a:r>
              <a:r>
                <a:rPr lang="en-US" sz="1600" baseline="30000" dirty="0">
                  <a:solidFill>
                    <a:srgbClr val="2B286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Roboto" panose="02000000000000000000" pitchFamily="2" charset="0"/>
                </a:rPr>
                <a:t>1</a:t>
              </a:r>
              <a:endParaRPr lang="en-US" sz="1600" b="1" u="sng" baseline="30000" dirty="0">
                <a:solidFill>
                  <a:srgbClr val="0094D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2C8E09D-6EB1-8C15-A473-36BE2DE37681}"/>
                </a:ext>
              </a:extLst>
            </p:cNvPr>
            <p:cNvGrpSpPr/>
            <p:nvPr/>
          </p:nvGrpSpPr>
          <p:grpSpPr>
            <a:xfrm>
              <a:off x="501052" y="1849142"/>
              <a:ext cx="6739536" cy="2969343"/>
              <a:chOff x="501052" y="1849142"/>
              <a:chExt cx="6739536" cy="2969343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CA54842-EC6E-3159-367F-F6B2A1268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355" y="3079307"/>
                <a:ext cx="602561" cy="45976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13FD962-DF51-9722-2C9C-4C29038B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355" y="2084484"/>
                <a:ext cx="513710" cy="513710"/>
              </a:xfrm>
              <a:prstGeom prst="rect">
                <a:avLst/>
              </a:prstGeom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8254F61-61C1-E2E0-6FCE-AD8B3D40B4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052" y="1849142"/>
                <a:ext cx="6739536" cy="0"/>
              </a:xfrm>
              <a:prstGeom prst="line">
                <a:avLst/>
              </a:prstGeom>
              <a:ln>
                <a:solidFill>
                  <a:srgbClr val="0095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E904714-B6B6-B770-8FDC-71EAB011D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052" y="2838923"/>
                <a:ext cx="6739536" cy="0"/>
              </a:xfrm>
              <a:prstGeom prst="line">
                <a:avLst/>
              </a:prstGeom>
              <a:ln>
                <a:solidFill>
                  <a:srgbClr val="0095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1126E6-11F1-851B-1696-81D71A68B68B}"/>
                  </a:ext>
                </a:extLst>
              </p:cNvPr>
              <p:cNvSpPr txBox="1"/>
              <p:nvPr/>
            </p:nvSpPr>
            <p:spPr>
              <a:xfrm>
                <a:off x="1255692" y="3953948"/>
                <a:ext cx="1739090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86F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rPr>
                  <a:t>13%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BA154A-E04C-F764-7CF7-D1448A1A68E6}"/>
                  </a:ext>
                </a:extLst>
              </p:cNvPr>
              <p:cNvSpPr txBox="1"/>
              <p:nvPr/>
            </p:nvSpPr>
            <p:spPr>
              <a:xfrm>
                <a:off x="1440990" y="2966647"/>
                <a:ext cx="1317511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86F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rPr>
                  <a:t>31%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E5F0EE-3212-CD16-4FB8-565D5F2D0A40}"/>
                  </a:ext>
                </a:extLst>
              </p:cNvPr>
              <p:cNvSpPr txBox="1"/>
              <p:nvPr/>
            </p:nvSpPr>
            <p:spPr>
              <a:xfrm>
                <a:off x="1440990" y="1972536"/>
                <a:ext cx="1317511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86F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rPr>
                  <a:t>1  10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9C7C84-1114-C1DB-B224-75D2C01F6B6D}"/>
                  </a:ext>
                </a:extLst>
              </p:cNvPr>
              <p:cNvSpPr txBox="1"/>
              <p:nvPr/>
            </p:nvSpPr>
            <p:spPr>
              <a:xfrm>
                <a:off x="1763108" y="2194105"/>
                <a:ext cx="358781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86F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rPr>
                  <a:t>IN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F6AFF9E-23CC-536F-5481-A923868788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052" y="3828704"/>
                <a:ext cx="6739536" cy="0"/>
              </a:xfrm>
              <a:prstGeom prst="line">
                <a:avLst/>
              </a:prstGeom>
              <a:ln>
                <a:solidFill>
                  <a:srgbClr val="0095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F61599D-CB39-ADFC-9644-F8454ACF65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052" y="4818485"/>
                <a:ext cx="6739536" cy="0"/>
              </a:xfrm>
              <a:prstGeom prst="line">
                <a:avLst/>
              </a:prstGeom>
              <a:ln>
                <a:solidFill>
                  <a:srgbClr val="0095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1AC0DD6-E9E2-93B3-BE94-72F2F1496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4355" y="4066739"/>
                <a:ext cx="513710" cy="513710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F3E41A-DB43-AEE9-BBF9-3873CF0B660A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3052569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4B2B87E-971F-6966-930D-85644D011BF6}"/>
              </a:ext>
            </a:extLst>
          </p:cNvPr>
          <p:cNvSpPr txBox="1"/>
          <p:nvPr/>
        </p:nvSpPr>
        <p:spPr>
          <a:xfrm>
            <a:off x="8270156" y="3790395"/>
            <a:ext cx="392184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rgbClr val="0094D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rPr>
              <a:t>Repeatable</a:t>
            </a:r>
          </a:p>
          <a:p>
            <a:pPr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rPr>
              <a:t>across variation in prostate sizes</a:t>
            </a:r>
            <a:endParaRPr lang="en-US" sz="3200" b="1" u="sng" baseline="30000" dirty="0">
              <a:solidFill>
                <a:srgbClr val="2B286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3C22F-D7E1-312A-3469-C3E5D07B0DA7}"/>
              </a:ext>
            </a:extLst>
          </p:cNvPr>
          <p:cNvSpPr txBox="1"/>
          <p:nvPr/>
        </p:nvSpPr>
        <p:spPr>
          <a:xfrm>
            <a:off x="8270157" y="1698897"/>
            <a:ext cx="392184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rgbClr val="0094D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rPr>
              <a:t>Predictable</a:t>
            </a:r>
            <a:r>
              <a:rPr lang="en-US" sz="320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rPr>
              <a:t> procedure times</a:t>
            </a:r>
            <a:endParaRPr lang="en-US" sz="3200" b="1" u="sng" baseline="30000" dirty="0">
              <a:solidFill>
                <a:srgbClr val="2B286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A1F49-FF9B-B5C2-5AD5-194E3A9DA5D3}"/>
              </a:ext>
            </a:extLst>
          </p:cNvPr>
          <p:cNvSpPr txBox="1"/>
          <p:nvPr/>
        </p:nvSpPr>
        <p:spPr>
          <a:xfrm>
            <a:off x="501052" y="2128560"/>
            <a:ext cx="241486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5D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Effective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B286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C5ABE8-4A4A-8618-3325-D2960683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48" y="309351"/>
            <a:ext cx="11802952" cy="1325563"/>
          </a:xfrm>
        </p:spPr>
        <p:txBody>
          <a:bodyPr anchor="t">
            <a:normAutofit/>
          </a:bodyPr>
          <a:lstStyle/>
          <a:p>
            <a:r>
              <a:rPr lang="en-US" sz="2800" dirty="0"/>
              <a:t>DAY CASE APPROACH</a:t>
            </a:r>
            <a:br>
              <a:rPr lang="en-US" sz="2000" dirty="0"/>
            </a:br>
            <a:r>
              <a:rPr lang="en-US" sz="2000" dirty="0">
                <a:solidFill>
                  <a:srgbClr val="0094D9"/>
                </a:solidFill>
              </a:rPr>
              <a:t>AQUABLATION THERAPY IS EFFECTIVE, EFFICIENT AND SAFE BASED ON THE INITIAL 40 CASES EXPERIENCE</a:t>
            </a:r>
            <a:r>
              <a:rPr lang="en-US" sz="2000" baseline="30000" dirty="0">
                <a:solidFill>
                  <a:srgbClr val="0094D9"/>
                </a:solidFill>
              </a:rPr>
              <a:t>1 </a:t>
            </a:r>
            <a:endParaRPr lang="en-US" sz="2000" dirty="0">
              <a:solidFill>
                <a:srgbClr val="0094D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3897A5-144D-D9C6-25D8-EA80487B4BA0}"/>
              </a:ext>
            </a:extLst>
          </p:cNvPr>
          <p:cNvSpPr txBox="1"/>
          <p:nvPr/>
        </p:nvSpPr>
        <p:spPr>
          <a:xfrm>
            <a:off x="2400795" y="6258226"/>
            <a:ext cx="70107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800" b="0" i="0" u="none" strike="noStrike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Ng KL, </a:t>
            </a:r>
            <a:r>
              <a:rPr lang="en-GB" sz="800" b="0" i="0" u="none" strike="noStrike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Giona</a:t>
            </a:r>
            <a:r>
              <a:rPr lang="en-GB" sz="800" b="0" i="0" u="none" strike="noStrike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S, Barber N. Feasibility of </a:t>
            </a:r>
            <a:r>
              <a:rPr lang="en-GB" sz="800" b="0" i="0" u="none" strike="noStrike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Aquablation</a:t>
            </a:r>
            <a:r>
              <a:rPr lang="en-GB" sz="800" b="0" i="0" u="none" strike="noStrike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prostate surgery performed as day cases. BJU Int. 2023 Dec 20. </a:t>
            </a:r>
            <a:r>
              <a:rPr lang="en-GB" sz="800" b="0" i="0" u="none" strike="noStrike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doi</a:t>
            </a:r>
            <a:r>
              <a:rPr lang="en-GB" sz="800" b="0" i="0" u="none" strike="noStrike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: 10.1111/bju.16272. </a:t>
            </a:r>
            <a:r>
              <a:rPr lang="en-GB" sz="800" b="0" i="0" u="none" strike="noStrike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Epub</a:t>
            </a:r>
            <a:r>
              <a:rPr lang="en-GB" sz="800" b="0" i="0" u="none" strike="noStrike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ahead of print. PMID: 38117211.</a:t>
            </a:r>
            <a:endParaRPr lang="en-US" sz="800" b="0" i="0" dirty="0">
              <a:solidFill>
                <a:srgbClr val="53565A"/>
              </a:solidFill>
              <a:effectLst/>
              <a:latin typeface="Tw Cen MT" panose="020B06020201040206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ADD33-C985-E7CF-3FBB-DDFC408ACC4E}"/>
              </a:ext>
            </a:extLst>
          </p:cNvPr>
          <p:cNvSpPr txBox="1"/>
          <p:nvPr/>
        </p:nvSpPr>
        <p:spPr>
          <a:xfrm>
            <a:off x="2392769" y="6028838"/>
            <a:ext cx="70107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800" b="0" i="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*Early findings based on 40 patients at a single site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1AA4F2-9C56-204E-56DC-663F0CA48463}"/>
              </a:ext>
            </a:extLst>
          </p:cNvPr>
          <p:cNvCxnSpPr>
            <a:cxnSpLocks/>
          </p:cNvCxnSpPr>
          <p:nvPr/>
        </p:nvCxnSpPr>
        <p:spPr>
          <a:xfrm>
            <a:off x="501052" y="2005166"/>
            <a:ext cx="7188764" cy="0"/>
          </a:xfrm>
          <a:prstGeom prst="line">
            <a:avLst/>
          </a:prstGeom>
          <a:ln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63D6B1-A3C1-4E0B-DB88-0B6DD51CE8FF}"/>
              </a:ext>
            </a:extLst>
          </p:cNvPr>
          <p:cNvCxnSpPr>
            <a:cxnSpLocks/>
          </p:cNvCxnSpPr>
          <p:nvPr/>
        </p:nvCxnSpPr>
        <p:spPr>
          <a:xfrm>
            <a:off x="501052" y="2994947"/>
            <a:ext cx="7188764" cy="0"/>
          </a:xfrm>
          <a:prstGeom prst="line">
            <a:avLst/>
          </a:prstGeom>
          <a:ln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FBCD05-9171-F28B-7237-C876B14F25EA}"/>
              </a:ext>
            </a:extLst>
          </p:cNvPr>
          <p:cNvCxnSpPr>
            <a:cxnSpLocks/>
          </p:cNvCxnSpPr>
          <p:nvPr/>
        </p:nvCxnSpPr>
        <p:spPr>
          <a:xfrm>
            <a:off x="501052" y="3984728"/>
            <a:ext cx="7188764" cy="0"/>
          </a:xfrm>
          <a:prstGeom prst="line">
            <a:avLst/>
          </a:prstGeom>
          <a:ln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5F775A-3FE5-6FB7-6074-FE6349354DB5}"/>
              </a:ext>
            </a:extLst>
          </p:cNvPr>
          <p:cNvCxnSpPr>
            <a:cxnSpLocks/>
          </p:cNvCxnSpPr>
          <p:nvPr/>
        </p:nvCxnSpPr>
        <p:spPr>
          <a:xfrm>
            <a:off x="501052" y="4974509"/>
            <a:ext cx="7188764" cy="0"/>
          </a:xfrm>
          <a:prstGeom prst="line">
            <a:avLst/>
          </a:prstGeom>
          <a:ln>
            <a:solidFill>
              <a:srgbClr val="009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97AB5E2-7164-C14A-AC93-9B4571A7A9CA}"/>
              </a:ext>
            </a:extLst>
          </p:cNvPr>
          <p:cNvSpPr txBox="1"/>
          <p:nvPr/>
        </p:nvSpPr>
        <p:spPr>
          <a:xfrm>
            <a:off x="3293482" y="2117190"/>
            <a:ext cx="183731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B286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92.5%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8759F8-92C4-C0B8-7B65-D5525A0FBFA1}"/>
              </a:ext>
            </a:extLst>
          </p:cNvPr>
          <p:cNvSpPr txBox="1"/>
          <p:nvPr/>
        </p:nvSpPr>
        <p:spPr>
          <a:xfrm>
            <a:off x="5508362" y="2212837"/>
            <a:ext cx="271136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rPr>
              <a:t>Surgeries performed successfully as day case</a:t>
            </a:r>
            <a:endParaRPr lang="en-US" sz="1600" b="1" u="sng" baseline="30000" dirty="0">
              <a:solidFill>
                <a:srgbClr val="0094D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2966B0-3268-1334-F372-64C9AFDA6FCD}"/>
              </a:ext>
            </a:extLst>
          </p:cNvPr>
          <p:cNvSpPr txBox="1"/>
          <p:nvPr/>
        </p:nvSpPr>
        <p:spPr>
          <a:xfrm>
            <a:off x="501052" y="3124680"/>
            <a:ext cx="259774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5D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Efficient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B286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C2CD28-A337-46B1-9A36-50904C2D9A22}"/>
              </a:ext>
            </a:extLst>
          </p:cNvPr>
          <p:cNvSpPr txBox="1"/>
          <p:nvPr/>
        </p:nvSpPr>
        <p:spPr>
          <a:xfrm>
            <a:off x="3293482" y="3113310"/>
            <a:ext cx="183731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B286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44min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CC250B-B988-1677-D69C-0EE6ACBC6D12}"/>
              </a:ext>
            </a:extLst>
          </p:cNvPr>
          <p:cNvSpPr txBox="1"/>
          <p:nvPr/>
        </p:nvSpPr>
        <p:spPr>
          <a:xfrm>
            <a:off x="5508362" y="3208957"/>
            <a:ext cx="159512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rPr>
              <a:t>Mean operative time</a:t>
            </a:r>
            <a:endParaRPr lang="en-US" sz="1600" b="1" u="sng" baseline="30000" dirty="0">
              <a:solidFill>
                <a:srgbClr val="0094D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01336A-EBD2-7221-2EA6-1A01B7880302}"/>
              </a:ext>
            </a:extLst>
          </p:cNvPr>
          <p:cNvSpPr txBox="1"/>
          <p:nvPr/>
        </p:nvSpPr>
        <p:spPr>
          <a:xfrm>
            <a:off x="502622" y="4092214"/>
            <a:ext cx="259774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5D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Safe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B286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5E4821-BAE0-409D-F0EC-AF5CBE488C3D}"/>
              </a:ext>
            </a:extLst>
          </p:cNvPr>
          <p:cNvSpPr txBox="1"/>
          <p:nvPr/>
        </p:nvSpPr>
        <p:spPr>
          <a:xfrm>
            <a:off x="3293482" y="4080844"/>
            <a:ext cx="183731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B286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0%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5965C1-14BA-64E9-C542-468DB6F26062}"/>
              </a:ext>
            </a:extLst>
          </p:cNvPr>
          <p:cNvSpPr txBox="1"/>
          <p:nvPr/>
        </p:nvSpPr>
        <p:spPr>
          <a:xfrm>
            <a:off x="5509932" y="4124732"/>
            <a:ext cx="270979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Roboto" panose="02000000000000000000" pitchFamily="2" charset="0"/>
              </a:rPr>
              <a:t>Significant complications or return to emergency department prior to TWOC</a:t>
            </a:r>
            <a:endParaRPr lang="en-US" sz="1600" b="1" u="sng" baseline="30000" dirty="0">
              <a:solidFill>
                <a:srgbClr val="0094D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91B450-C393-4E40-5936-9206F428B076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16123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0" y="4020081"/>
            <a:ext cx="12187091" cy="1464909"/>
            <a:chOff x="-14358226" y="-192881"/>
            <a:chExt cx="24374174" cy="2929818"/>
          </a:xfrm>
        </p:grpSpPr>
        <p:grpSp>
          <p:nvGrpSpPr>
            <p:cNvPr id="16" name="Group 16"/>
            <p:cNvGrpSpPr/>
            <p:nvPr/>
          </p:nvGrpSpPr>
          <p:grpSpPr>
            <a:xfrm>
              <a:off x="-14358226" y="-192881"/>
              <a:ext cx="24374174" cy="2929818"/>
              <a:chOff x="-2836193" y="-38100"/>
              <a:chExt cx="4814652" cy="57873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2836193" y="0"/>
                <a:ext cx="4814652" cy="540630"/>
              </a:xfrm>
              <a:custGeom>
                <a:avLst/>
                <a:gdLst/>
                <a:ahLst/>
                <a:cxnLst/>
                <a:rect l="l" t="t" r="r" b="b"/>
                <a:pathLst>
                  <a:path w="1823130" h="540630">
                    <a:moveTo>
                      <a:pt x="0" y="0"/>
                    </a:moveTo>
                    <a:lnTo>
                      <a:pt x="1823130" y="0"/>
                    </a:lnTo>
                    <a:lnTo>
                      <a:pt x="1823130" y="540630"/>
                    </a:lnTo>
                    <a:lnTo>
                      <a:pt x="0" y="540630"/>
                    </a:lnTo>
                    <a:close/>
                  </a:path>
                </a:pathLst>
              </a:custGeom>
              <a:solidFill>
                <a:srgbClr val="2B286F"/>
              </a:solidFill>
            </p:spPr>
            <p:txBody>
              <a:bodyPr/>
              <a:lstStyle/>
              <a:p>
                <a:pPr defTabSz="609585"/>
                <a:endParaRPr lang="en-US" sz="12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823130" cy="5787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585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-1338526" y="323355"/>
              <a:ext cx="10488961" cy="22344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85">
                <a:lnSpc>
                  <a:spcPts val="2160"/>
                </a:lnSpc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Dr. Dean </a:t>
              </a:r>
              <a:r>
                <a:rPr lang="en-US" dirty="0" err="1">
                  <a:solidFill>
                    <a:schemeClr val="bg1"/>
                  </a:solidFill>
                  <a:latin typeface="+mj-lt"/>
                </a:rPr>
                <a:t>Elterman</a:t>
              </a:r>
              <a:r>
                <a:rPr lang="en-US" dirty="0">
                  <a:solidFill>
                    <a:schemeClr val="bg1"/>
                  </a:solidFill>
                  <a:latin typeface="+mj-lt"/>
                </a:rPr>
                <a:t> observation: </a:t>
              </a:r>
              <a:r>
                <a:rPr lang="en-US" dirty="0" err="1">
                  <a:solidFill>
                    <a:schemeClr val="bg1"/>
                  </a:solidFill>
                  <a:latin typeface="+mj-lt"/>
                </a:rPr>
                <a:t>Aquablation</a:t>
              </a:r>
              <a:r>
                <a:rPr lang="en-US" dirty="0">
                  <a:solidFill>
                    <a:schemeClr val="bg1"/>
                  </a:solidFill>
                  <a:latin typeface="+mj-lt"/>
                </a:rPr>
                <a:t> therapy  has shown a consistent adoption in use across a broad range prostates sizes over five years while maintaining a reasonable bleeding risk. 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5EB867F-F22C-0649-D06F-07AED49AC6DD}"/>
              </a:ext>
            </a:extLst>
          </p:cNvPr>
          <p:cNvSpPr/>
          <p:nvPr/>
        </p:nvSpPr>
        <p:spPr>
          <a:xfrm>
            <a:off x="0" y="1678898"/>
            <a:ext cx="12191992" cy="16389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Freeform 3" descr="A graph showing the size of prostate  Description automatically generated"/>
          <p:cNvSpPr>
            <a:spLocks noChangeAspect="1"/>
          </p:cNvSpPr>
          <p:nvPr/>
        </p:nvSpPr>
        <p:spPr>
          <a:xfrm>
            <a:off x="1933637" y="3499045"/>
            <a:ext cx="4033991" cy="2602684"/>
          </a:xfrm>
          <a:custGeom>
            <a:avLst/>
            <a:gdLst/>
            <a:ahLst/>
            <a:cxnLst/>
            <a:rect l="l" t="t" r="r" b="b"/>
            <a:pathLst>
              <a:path w="7519183" h="5493135">
                <a:moveTo>
                  <a:pt x="0" y="0"/>
                </a:moveTo>
                <a:lnTo>
                  <a:pt x="7519183" y="0"/>
                </a:lnTo>
                <a:lnTo>
                  <a:pt x="7519183" y="5493136"/>
                </a:lnTo>
                <a:lnTo>
                  <a:pt x="0" y="5493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30"/>
            </a:stretch>
          </a:blip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defTabSz="609585"/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D25594-C9BA-56DF-09CE-0AE632499ED5}"/>
              </a:ext>
            </a:extLst>
          </p:cNvPr>
          <p:cNvGrpSpPr/>
          <p:nvPr/>
        </p:nvGrpSpPr>
        <p:grpSpPr>
          <a:xfrm>
            <a:off x="1971761" y="1247929"/>
            <a:ext cx="884283" cy="884283"/>
            <a:chOff x="1478821" y="1187967"/>
            <a:chExt cx="663212" cy="66321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E051CB7-159E-9FEA-5C2E-D08CC54B0B41}"/>
                </a:ext>
              </a:extLst>
            </p:cNvPr>
            <p:cNvSpPr/>
            <p:nvPr/>
          </p:nvSpPr>
          <p:spPr>
            <a:xfrm>
              <a:off x="1478821" y="1187967"/>
              <a:ext cx="663212" cy="663212"/>
            </a:xfrm>
            <a:prstGeom prst="ellipse">
              <a:avLst/>
            </a:prstGeom>
            <a:solidFill>
              <a:srgbClr val="2B28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67079" y="1256088"/>
              <a:ext cx="499129" cy="510618"/>
            </a:xfrm>
            <a:custGeom>
              <a:avLst/>
              <a:gdLst/>
              <a:ahLst/>
              <a:cxnLst/>
              <a:rect l="l" t="t" r="r" b="b"/>
              <a:pathLst>
                <a:path w="1551676" h="1587392">
                  <a:moveTo>
                    <a:pt x="0" y="0"/>
                  </a:moveTo>
                  <a:lnTo>
                    <a:pt x="1551676" y="0"/>
                  </a:lnTo>
                  <a:lnTo>
                    <a:pt x="1551676" y="1587392"/>
                  </a:lnTo>
                  <a:lnTo>
                    <a:pt x="0" y="1587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85"/>
              <a:endParaRPr lang="en-US" sz="120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4E80E56-1302-8C1B-C66C-955866D990F9}"/>
              </a:ext>
            </a:extLst>
          </p:cNvPr>
          <p:cNvGrpSpPr/>
          <p:nvPr/>
        </p:nvGrpSpPr>
        <p:grpSpPr>
          <a:xfrm>
            <a:off x="9076781" y="1247929"/>
            <a:ext cx="884283" cy="884283"/>
            <a:chOff x="6329932" y="1230570"/>
            <a:chExt cx="663212" cy="66321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74AA358-F7AF-BFF4-5D11-0FAB74FD6F6C}"/>
                </a:ext>
              </a:extLst>
            </p:cNvPr>
            <p:cNvSpPr/>
            <p:nvPr/>
          </p:nvSpPr>
          <p:spPr>
            <a:xfrm>
              <a:off x="6329932" y="1230570"/>
              <a:ext cx="663212" cy="663212"/>
            </a:xfrm>
            <a:prstGeom prst="ellipse">
              <a:avLst/>
            </a:prstGeom>
            <a:solidFill>
              <a:srgbClr val="2B28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515490" y="1369190"/>
              <a:ext cx="292096" cy="404986"/>
            </a:xfrm>
            <a:custGeom>
              <a:avLst/>
              <a:gdLst/>
              <a:ahLst/>
              <a:cxnLst/>
              <a:rect l="l" t="t" r="r" b="b"/>
              <a:pathLst>
                <a:path w="908060" h="1259009">
                  <a:moveTo>
                    <a:pt x="0" y="0"/>
                  </a:moveTo>
                  <a:lnTo>
                    <a:pt x="908061" y="0"/>
                  </a:lnTo>
                  <a:lnTo>
                    <a:pt x="908061" y="1259009"/>
                  </a:lnTo>
                  <a:lnTo>
                    <a:pt x="0" y="1259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85"/>
              <a:endParaRPr lang="en-US"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662386" y="2257304"/>
            <a:ext cx="3260079" cy="57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585"/>
            <a:r>
              <a:rPr lang="en-US" sz="1867" dirty="0">
                <a:solidFill>
                  <a:srgbClr val="000000"/>
                </a:solidFill>
                <a:latin typeface="+mj-lt"/>
              </a:rPr>
              <a:t>0.46% risk of blood transfusion or takeback for fulguration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7356" y="2255364"/>
            <a:ext cx="3613097" cy="861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585"/>
            <a:r>
              <a:rPr lang="en-US" sz="1867" dirty="0">
                <a:solidFill>
                  <a:srgbClr val="000000"/>
                </a:solidFill>
                <a:latin typeface="+mj-lt"/>
              </a:rPr>
              <a:t>36,555 </a:t>
            </a:r>
            <a:r>
              <a:rPr lang="en-US" sz="1867" dirty="0" err="1">
                <a:solidFill>
                  <a:srgbClr val="000000"/>
                </a:solidFill>
                <a:latin typeface="+mj-lt"/>
              </a:rPr>
              <a:t>Aquablation</a:t>
            </a:r>
            <a:r>
              <a:rPr lang="en-US" sz="1867" dirty="0">
                <a:solidFill>
                  <a:srgbClr val="000000"/>
                </a:solidFill>
                <a:latin typeface="+mj-lt"/>
              </a:rPr>
              <a:t> procedures </a:t>
            </a:r>
          </a:p>
          <a:p>
            <a:pPr marL="0" lvl="1" algn="ctr" defTabSz="609585"/>
            <a:r>
              <a:rPr lang="en-US" sz="1867" dirty="0">
                <a:solidFill>
                  <a:srgbClr val="000000"/>
                </a:solidFill>
                <a:latin typeface="+mj-lt"/>
              </a:rPr>
              <a:t>2019 - 2023</a:t>
            </a:r>
          </a:p>
          <a:p>
            <a:pPr marL="0" lvl="1" algn="ctr" defTabSz="609585"/>
            <a:r>
              <a:rPr lang="en-US" sz="1867" dirty="0">
                <a:solidFill>
                  <a:srgbClr val="000000"/>
                </a:solidFill>
                <a:latin typeface="+mj-lt"/>
              </a:rPr>
              <a:t>Asia, Europe, &amp; North America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70219" y="2255365"/>
            <a:ext cx="2742400" cy="861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585"/>
            <a:r>
              <a:rPr lang="en-US" sz="1867" dirty="0">
                <a:solidFill>
                  <a:srgbClr val="000000"/>
                </a:solidFill>
                <a:latin typeface="+mj-lt"/>
              </a:rPr>
              <a:t>Mean prostate size: </a:t>
            </a:r>
            <a:r>
              <a:rPr lang="en-US" sz="1867" dirty="0">
                <a:solidFill>
                  <a:srgbClr val="000000"/>
                </a:solidFill>
                <a:latin typeface="+mj-lt"/>
                <a:ea typeface="Arial Bold"/>
              </a:rPr>
              <a:t>89.7± 43.4</a:t>
            </a:r>
            <a:r>
              <a:rPr lang="en-US" sz="1867" dirty="0">
                <a:solidFill>
                  <a:srgbClr val="000000"/>
                </a:solidFill>
                <a:latin typeface="+mj-lt"/>
              </a:rPr>
              <a:t> ml</a:t>
            </a:r>
          </a:p>
          <a:p>
            <a:pPr marL="0" lvl="2" algn="ctr" defTabSz="609585"/>
            <a:r>
              <a:rPr lang="en-US" sz="1867" dirty="0">
                <a:solidFill>
                  <a:srgbClr val="000000"/>
                </a:solidFill>
                <a:latin typeface="+mj-lt"/>
              </a:rPr>
              <a:t>maximum size of 657 ml 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6994A791-B90B-8E64-B66F-A15EB7BFE7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GLOBAL UTILIZATION TRENDS</a:t>
            </a:r>
            <a:endParaRPr lang="en-GB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DB2D97F5-2D68-8378-8B61-C9CEFC07FC71}"/>
              </a:ext>
            </a:extLst>
          </p:cNvPr>
          <p:cNvSpPr txBox="1"/>
          <p:nvPr/>
        </p:nvSpPr>
        <p:spPr>
          <a:xfrm>
            <a:off x="572754" y="4332392"/>
            <a:ext cx="1246865" cy="903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r" defTabSz="609585"/>
            <a:r>
              <a:rPr lang="en-US" sz="1467" dirty="0">
                <a:solidFill>
                  <a:schemeClr val="bg1"/>
                </a:solidFill>
                <a:latin typeface="+mj-lt"/>
              </a:rPr>
              <a:t>Distribution of Prostate Size by Year, </a:t>
            </a:r>
          </a:p>
          <a:p>
            <a:pPr marL="0" lvl="1" algn="r" defTabSz="609585"/>
            <a:r>
              <a:rPr lang="en-US" sz="1467" dirty="0">
                <a:solidFill>
                  <a:schemeClr val="bg1"/>
                </a:solidFill>
                <a:latin typeface="+mj-lt"/>
              </a:rPr>
              <a:t>All Countries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C6C752-5508-DF4C-9CB0-0120F6D65724}"/>
              </a:ext>
            </a:extLst>
          </p:cNvPr>
          <p:cNvGrpSpPr/>
          <p:nvPr/>
        </p:nvGrpSpPr>
        <p:grpSpPr>
          <a:xfrm>
            <a:off x="5499277" y="1247929"/>
            <a:ext cx="884283" cy="884283"/>
            <a:chOff x="3316193" y="1211033"/>
            <a:chExt cx="663212" cy="66321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77436C6-48DF-1BB7-5414-D3FB1ACDBDE2}"/>
                </a:ext>
              </a:extLst>
            </p:cNvPr>
            <p:cNvSpPr/>
            <p:nvPr/>
          </p:nvSpPr>
          <p:spPr>
            <a:xfrm>
              <a:off x="3316193" y="1211033"/>
              <a:ext cx="663212" cy="663212"/>
            </a:xfrm>
            <a:prstGeom prst="ellipse">
              <a:avLst/>
            </a:prstGeom>
            <a:solidFill>
              <a:srgbClr val="2B28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45440" y="1362099"/>
              <a:ext cx="409888" cy="400153"/>
            </a:xfrm>
            <a:custGeom>
              <a:avLst/>
              <a:gdLst/>
              <a:ahLst/>
              <a:cxnLst/>
              <a:rect l="l" t="t" r="r" b="b"/>
              <a:pathLst>
                <a:path w="1274247" h="1243984">
                  <a:moveTo>
                    <a:pt x="0" y="0"/>
                  </a:moveTo>
                  <a:lnTo>
                    <a:pt x="1274247" y="0"/>
                  </a:lnTo>
                  <a:lnTo>
                    <a:pt x="1274247" y="1243984"/>
                  </a:lnTo>
                  <a:lnTo>
                    <a:pt x="0" y="124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585"/>
              <a:endParaRPr lang="en-US"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30" name="Freeform 17">
            <a:extLst>
              <a:ext uri="{FF2B5EF4-FFF2-40B4-BE49-F238E27FC236}">
                <a16:creationId xmlns:a16="http://schemas.microsoft.com/office/drawing/2014/main" id="{A499BA13-60A2-0D28-E296-936ED4F75996}"/>
              </a:ext>
            </a:extLst>
          </p:cNvPr>
          <p:cNvSpPr/>
          <p:nvPr/>
        </p:nvSpPr>
        <p:spPr>
          <a:xfrm>
            <a:off x="6383560" y="3868710"/>
            <a:ext cx="5484573" cy="1861281"/>
          </a:xfrm>
          <a:custGeom>
            <a:avLst/>
            <a:gdLst/>
            <a:ahLst/>
            <a:cxnLst/>
            <a:rect l="l" t="t" r="r" b="b"/>
            <a:pathLst>
              <a:path w="1823130" h="540630">
                <a:moveTo>
                  <a:pt x="0" y="0"/>
                </a:moveTo>
                <a:lnTo>
                  <a:pt x="1823130" y="0"/>
                </a:lnTo>
                <a:lnTo>
                  <a:pt x="1823130" y="540630"/>
                </a:lnTo>
                <a:lnTo>
                  <a:pt x="0" y="540630"/>
                </a:lnTo>
                <a:close/>
              </a:path>
            </a:pathLst>
          </a:custGeom>
          <a:noFill/>
          <a:ln w="31750">
            <a:solidFill>
              <a:schemeClr val="accent3"/>
            </a:solidFill>
          </a:ln>
        </p:spPr>
        <p:txBody>
          <a:bodyPr/>
          <a:lstStyle/>
          <a:p>
            <a:pPr defTabSz="609585"/>
            <a:endParaRPr 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9913C-39F8-F999-537F-FB3C0437D49D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403146525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C5ABE8-4A4A-8618-3325-D2960683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1" y="312723"/>
            <a:ext cx="10515600" cy="603147"/>
          </a:xfrm>
        </p:spPr>
        <p:txBody>
          <a:bodyPr anchor="t">
            <a:normAutofit/>
          </a:bodyPr>
          <a:lstStyle/>
          <a:p>
            <a:r>
              <a:rPr lang="en-US" sz="2800" dirty="0"/>
              <a:t>ACTIVATING ALL 3 PILLARS OF VALUE IN BPH CARE</a:t>
            </a:r>
            <a:endParaRPr lang="en-US" sz="2800" dirty="0">
              <a:solidFill>
                <a:srgbClr val="0094D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8ABBF-0CD6-6D1D-2253-F32DAE9A2D76}"/>
              </a:ext>
            </a:extLst>
          </p:cNvPr>
          <p:cNvSpPr txBox="1"/>
          <p:nvPr/>
        </p:nvSpPr>
        <p:spPr>
          <a:xfrm>
            <a:off x="389311" y="3052154"/>
            <a:ext cx="1893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94D9"/>
                </a:solidFill>
              </a:rPr>
              <a:t>Patient Value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CBC09F-F747-6AA4-C91C-1D8F146689DA}"/>
              </a:ext>
            </a:extLst>
          </p:cNvPr>
          <p:cNvSpPr txBox="1"/>
          <p:nvPr/>
        </p:nvSpPr>
        <p:spPr>
          <a:xfrm>
            <a:off x="389311" y="3507158"/>
            <a:ext cx="2221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50000"/>
                  </a:schemeClr>
                </a:solidFill>
              </a:rPr>
              <a:t>Clinical safety profile superior to </a:t>
            </a:r>
            <a:r>
              <a:rPr lang="en-US" sz="1600" b="0" i="0" dirty="0">
                <a:solidFill>
                  <a:schemeClr val="bg2">
                    <a:lumMod val="50000"/>
                  </a:schemeClr>
                </a:solidFill>
                <a:effectLst/>
              </a:rPr>
              <a:t>transurethral resection of the prostate (TURP)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</a:rPr>
              <a:t> and backed by 5-year data</a:t>
            </a:r>
            <a:r>
              <a:rPr lang="en-US" sz="1600" b="0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endParaRPr lang="en-US" sz="16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189B4-FC1E-8BCA-D4C4-CACCE3B06264}"/>
              </a:ext>
            </a:extLst>
          </p:cNvPr>
          <p:cNvSpPr txBox="1"/>
          <p:nvPr/>
        </p:nvSpPr>
        <p:spPr>
          <a:xfrm>
            <a:off x="6553234" y="1957124"/>
            <a:ext cx="2062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9DC3E6"/>
                </a:solidFill>
              </a:rPr>
              <a:t>Hospita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 Value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A29C0-24C2-E8C3-5879-60C07DB81C46}"/>
              </a:ext>
            </a:extLst>
          </p:cNvPr>
          <p:cNvSpPr txBox="1"/>
          <p:nvPr/>
        </p:nvSpPr>
        <p:spPr>
          <a:xfrm>
            <a:off x="6582730" y="2429994"/>
            <a:ext cx="2468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bg2">
                    <a:lumMod val="50000"/>
                  </a:schemeClr>
                </a:solidFill>
              </a:rPr>
              <a:t>Predictable procedure times</a:t>
            </a:r>
            <a:r>
              <a:rPr lang="en-US" sz="1600" b="0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</a:rPr>
              <a:t> and low retreatment rates after 5 yeas</a:t>
            </a:r>
            <a:r>
              <a:rPr lang="en-US" sz="1600" b="0" baseline="30000" dirty="0">
                <a:solidFill>
                  <a:schemeClr val="bg2">
                    <a:lumMod val="50000"/>
                  </a:schemeClr>
                </a:solidFill>
              </a:rPr>
              <a:t>1,3</a:t>
            </a:r>
            <a:endParaRPr lang="en-US" sz="16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6ACF13-D696-7E33-7DB4-94ABE75EBF3A}"/>
              </a:ext>
            </a:extLst>
          </p:cNvPr>
          <p:cNvSpPr txBox="1"/>
          <p:nvPr/>
        </p:nvSpPr>
        <p:spPr>
          <a:xfrm>
            <a:off x="6577284" y="4442167"/>
            <a:ext cx="2062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B286F"/>
                </a:solidFill>
              </a:rPr>
              <a:t>Surgeon Value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FC9F68-E6A7-FA11-A6D8-72F0FD786097}"/>
              </a:ext>
            </a:extLst>
          </p:cNvPr>
          <p:cNvSpPr txBox="1"/>
          <p:nvPr/>
        </p:nvSpPr>
        <p:spPr>
          <a:xfrm>
            <a:off x="6581698" y="5018065"/>
            <a:ext cx="219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bg2">
                    <a:lumMod val="50000"/>
                  </a:schemeClr>
                </a:solidFill>
              </a:rPr>
              <a:t>Treat prostates of all </a:t>
            </a:r>
            <a:br>
              <a:rPr lang="en-US" sz="1600" b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600" b="0" i="0" dirty="0">
                <a:solidFill>
                  <a:schemeClr val="bg2">
                    <a:lumMod val="50000"/>
                  </a:schemeClr>
                </a:solidFill>
                <a:effectLst/>
              </a:rPr>
              <a:t>sizes and shapes</a:t>
            </a:r>
            <a:endParaRPr lang="en-US" sz="1600" b="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A63DAA-76A1-CC9D-4324-B9A375771677}"/>
              </a:ext>
            </a:extLst>
          </p:cNvPr>
          <p:cNvCxnSpPr>
            <a:cxnSpLocks/>
          </p:cNvCxnSpPr>
          <p:nvPr/>
        </p:nvCxnSpPr>
        <p:spPr>
          <a:xfrm flipH="1">
            <a:off x="1360026" y="2833528"/>
            <a:ext cx="1941827" cy="0"/>
          </a:xfrm>
          <a:prstGeom prst="line">
            <a:avLst/>
          </a:prstGeom>
          <a:ln>
            <a:solidFill>
              <a:srgbClr val="0094D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99C6E12-1C5D-3221-DB41-9637E28792D2}"/>
              </a:ext>
            </a:extLst>
          </p:cNvPr>
          <p:cNvSpPr/>
          <p:nvPr/>
        </p:nvSpPr>
        <p:spPr>
          <a:xfrm>
            <a:off x="1250713" y="2715339"/>
            <a:ext cx="218626" cy="218626"/>
          </a:xfrm>
          <a:prstGeom prst="ellipse">
            <a:avLst/>
          </a:prstGeom>
          <a:solidFill>
            <a:srgbClr val="0094D9"/>
          </a:solidFill>
          <a:ln>
            <a:solidFill>
              <a:srgbClr val="009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C0F0D0-4768-23EB-7437-75A14B925393}"/>
              </a:ext>
            </a:extLst>
          </p:cNvPr>
          <p:cNvCxnSpPr>
            <a:cxnSpLocks/>
          </p:cNvCxnSpPr>
          <p:nvPr/>
        </p:nvCxnSpPr>
        <p:spPr>
          <a:xfrm flipH="1">
            <a:off x="6255932" y="4357174"/>
            <a:ext cx="1302119" cy="0"/>
          </a:xfrm>
          <a:prstGeom prst="line">
            <a:avLst/>
          </a:prstGeom>
          <a:ln>
            <a:solidFill>
              <a:srgbClr val="2B286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D0440AF7-14B2-D643-3491-D434C64F040B}"/>
              </a:ext>
            </a:extLst>
          </p:cNvPr>
          <p:cNvSpPr/>
          <p:nvPr/>
        </p:nvSpPr>
        <p:spPr>
          <a:xfrm>
            <a:off x="7448738" y="4238985"/>
            <a:ext cx="218626" cy="218626"/>
          </a:xfrm>
          <a:prstGeom prst="ellipse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D00797-334E-AFAC-8FBC-754F379BF034}"/>
              </a:ext>
            </a:extLst>
          </p:cNvPr>
          <p:cNvCxnSpPr>
            <a:cxnSpLocks/>
          </p:cNvCxnSpPr>
          <p:nvPr/>
        </p:nvCxnSpPr>
        <p:spPr>
          <a:xfrm flipH="1">
            <a:off x="5215844" y="1702468"/>
            <a:ext cx="2342207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9D6944E-E12C-B718-E450-013586795591}"/>
              </a:ext>
            </a:extLst>
          </p:cNvPr>
          <p:cNvSpPr/>
          <p:nvPr/>
        </p:nvSpPr>
        <p:spPr>
          <a:xfrm>
            <a:off x="7448738" y="1584279"/>
            <a:ext cx="218626" cy="21862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3E5652E-83E5-5391-84B2-1350C5811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2682" y="2429994"/>
            <a:ext cx="662114" cy="5929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1ED28E-5DEF-1136-8D5F-3FD0C545ED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02337" y="1241726"/>
            <a:ext cx="580819" cy="6441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577E21-9C5E-AB89-83A4-9AAEF9AA91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47382" y="3951437"/>
            <a:ext cx="490730" cy="49073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D347C0B-ADAA-91C3-9520-FA26182247B8}"/>
              </a:ext>
            </a:extLst>
          </p:cNvPr>
          <p:cNvSpPr/>
          <p:nvPr/>
        </p:nvSpPr>
        <p:spPr>
          <a:xfrm>
            <a:off x="9351259" y="1699736"/>
            <a:ext cx="2094944" cy="2094944"/>
          </a:xfrm>
          <a:prstGeom prst="ellipse">
            <a:avLst/>
          </a:prstGeom>
          <a:noFill/>
          <a:ln>
            <a:solidFill>
              <a:srgbClr val="9C24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A6D687-D707-C96E-C87D-CB3DB86442FC}"/>
              </a:ext>
            </a:extLst>
          </p:cNvPr>
          <p:cNvSpPr/>
          <p:nvPr/>
        </p:nvSpPr>
        <p:spPr>
          <a:xfrm>
            <a:off x="9351259" y="3926124"/>
            <a:ext cx="2191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lang="en-US" sz="1500" b="1" i="1" dirty="0">
                <a:solidFill>
                  <a:srgbClr val="9C248F"/>
                </a:solidFill>
              </a:rPr>
              <a:t>‘</a:t>
            </a:r>
            <a:r>
              <a:rPr lang="en-US" sz="1500" i="1" dirty="0">
                <a:solidFill>
                  <a:srgbClr val="9C248F"/>
                </a:solidFill>
              </a:rPr>
              <a:t>The fact the </a:t>
            </a:r>
            <a:r>
              <a:rPr lang="en-US" sz="1500" i="1" dirty="0" err="1">
                <a:solidFill>
                  <a:srgbClr val="9C248F"/>
                </a:solidFill>
              </a:rPr>
              <a:t>Aquablation</a:t>
            </a:r>
            <a:r>
              <a:rPr lang="en-US" sz="1500" i="1" dirty="0">
                <a:solidFill>
                  <a:srgbClr val="9C248F"/>
                </a:solidFill>
              </a:rPr>
              <a:t> therapy is minimally-invasive and is a robotic procedure gave me a high degree of confidence.’</a:t>
            </a:r>
          </a:p>
          <a:p>
            <a:pPr lvl="0">
              <a:lnSpc>
                <a:spcPts val="1800"/>
              </a:lnSpc>
              <a:defRPr/>
            </a:pPr>
            <a:r>
              <a:rPr lang="en-US" sz="1500" b="1" dirty="0">
                <a:solidFill>
                  <a:srgbClr val="9C248F"/>
                </a:solidFill>
              </a:rPr>
              <a:t>Chris D.55.</a:t>
            </a:r>
          </a:p>
        </p:txBody>
      </p:sp>
      <p:pic>
        <p:nvPicPr>
          <p:cNvPr id="40" name="Picture 3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18A7D0C-4685-3E54-CB45-6857224DB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434" y="1800789"/>
            <a:ext cx="1900591" cy="1900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31161-D6F8-176F-E6FF-9F6F11E4742E}"/>
              </a:ext>
            </a:extLst>
          </p:cNvPr>
          <p:cNvSpPr txBox="1"/>
          <p:nvPr/>
        </p:nvSpPr>
        <p:spPr>
          <a:xfrm>
            <a:off x="2245606" y="5982317"/>
            <a:ext cx="61946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Elterman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D, Gilling P, </a:t>
            </a: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Roehrborn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C, et al. Meta-analysis with individual data of functional outcomes following </a:t>
            </a: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Aquablation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for lower urinary tract symptoms due to BPH in various prostate anatomies. </a:t>
            </a:r>
            <a:r>
              <a:rPr lang="en-GB" sz="700" i="1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BMJ </a:t>
            </a:r>
            <a:r>
              <a:rPr lang="en-GB" sz="700" i="1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Surg</a:t>
            </a:r>
            <a:r>
              <a:rPr lang="en-GB" sz="700" i="1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</a:t>
            </a:r>
            <a:r>
              <a:rPr lang="en-GB" sz="700" i="1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Interv</a:t>
            </a:r>
            <a:r>
              <a:rPr lang="en-GB" sz="700" i="1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Health Technol. 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2021;3(1):e000090. Published 2021 Jun 23. doi:10.1136/bmjsit-2021-000090. </a:t>
            </a:r>
          </a:p>
          <a:p>
            <a:pPr marL="228600" indent="-228600">
              <a:buAutoNum type="arabicPeriod"/>
            </a:pP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2. Gilling PJ, Barber N, </a:t>
            </a: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Bidair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M, et al. Five-year outcomes for </a:t>
            </a: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Aquablation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therapy compared to TURP: results from a double-blind, randomized trial in men with LUTS due to BPH. </a:t>
            </a:r>
            <a:r>
              <a:rPr lang="en-GB" sz="700" i="1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Can J Urol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. 2022;29(1):10960-10968. </a:t>
            </a:r>
          </a:p>
          <a:p>
            <a:pPr marL="228600" indent="-228600">
              <a:buAutoNum type="arabicPeriod"/>
            </a:pP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3. </a:t>
            </a: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Bhojani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N, </a:t>
            </a: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Bidair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M, </a:t>
            </a: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Kramolowsky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E, et al. </a:t>
            </a:r>
            <a:r>
              <a:rPr lang="en-GB" sz="700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Aquablation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Therapy in Large Prostates (80-150 mL) for Lower Urinary Tract Symptoms Due to Benign Prostatic Hyperplasia: Final WATER II 5-Year Clinical Trial Results. </a:t>
            </a:r>
            <a:r>
              <a:rPr lang="en-GB" sz="700" i="1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J Urol</a:t>
            </a:r>
            <a:r>
              <a:rPr lang="en-GB" sz="700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. 2023;210(1):143-153. doi:10.1097/JU.0000000000003483. 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111413-7E7F-2AD5-2FD1-9BD06A0A13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54022" y="847636"/>
            <a:ext cx="3779029" cy="5134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62D60-1C79-AFD6-FA5B-B28C501EC780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12789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  <p:bldP spid="22" grpId="0"/>
      <p:bldP spid="23" grpId="0"/>
      <p:bldP spid="24" grpId="0"/>
      <p:bldP spid="29" grpId="0" animBg="1"/>
      <p:bldP spid="32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987265-5512-D369-F2CB-489C40A35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70"/>
          <a:stretch/>
        </p:blipFill>
        <p:spPr>
          <a:xfrm>
            <a:off x="4622083" y="6566675"/>
            <a:ext cx="3251200" cy="134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2CA6F-00FD-9325-6826-F0E12D2F6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74" y="6566675"/>
            <a:ext cx="194603" cy="137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1897DD-6DB3-DECD-89E1-21E5E1BFDEAD}"/>
              </a:ext>
            </a:extLst>
          </p:cNvPr>
          <p:cNvSpPr txBox="1"/>
          <p:nvPr/>
        </p:nvSpPr>
        <p:spPr>
          <a:xfrm>
            <a:off x="1370611" y="6193285"/>
            <a:ext cx="1082138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Please review the Instructions for Use and any accompanying documentation for a complete listing of indications, contraindications, warnings, precautions, and potential adverse events. </a:t>
            </a:r>
          </a:p>
          <a:p>
            <a:r>
              <a:rPr lang="en-GB" sz="900" dirty="0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PROCEPT </a:t>
            </a:r>
            <a:r>
              <a:rPr lang="en-GB" sz="9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BioRobotics</a:t>
            </a:r>
            <a:r>
              <a:rPr lang="en-GB" sz="900" dirty="0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 Corporation - 150 </a:t>
            </a:r>
            <a:r>
              <a:rPr lang="en-GB" sz="9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Baytech</a:t>
            </a:r>
            <a:r>
              <a:rPr lang="en-GB" sz="900" dirty="0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 Drive, San Jose, CA 95134 United States </a:t>
            </a:r>
          </a:p>
          <a:p>
            <a:r>
              <a:rPr lang="en-GB" sz="900" dirty="0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© 2024 PROCEPT </a:t>
            </a:r>
            <a:r>
              <a:rPr lang="en-GB" sz="9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BioRobotics</a:t>
            </a:r>
            <a:r>
              <a:rPr lang="en-GB" sz="900" dirty="0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 Corporation. All rights reserved. AQUABLATION, AQUABEAM, and PROCEPT </a:t>
            </a:r>
            <a:r>
              <a:rPr lang="en-GB" sz="9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BioRobotics</a:t>
            </a:r>
            <a:r>
              <a:rPr lang="en-GB" sz="900" dirty="0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 are the registered trademarks of PROCEPT </a:t>
            </a:r>
            <a:r>
              <a:rPr lang="en-GB" sz="9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BioRobotics</a:t>
            </a:r>
            <a:r>
              <a:rPr lang="en-GB" sz="900" dirty="0">
                <a:solidFill>
                  <a:schemeClr val="bg1"/>
                </a:solidFill>
                <a:effectLst/>
                <a:latin typeface="Tw Cen MT" panose="020B0602020104020603" pitchFamily="34" charset="77"/>
              </a:rPr>
              <a:t> Corporation. ML0577.B </a:t>
            </a:r>
          </a:p>
        </p:txBody>
      </p:sp>
    </p:spTree>
    <p:extLst>
      <p:ext uri="{BB962C8B-B14F-4D97-AF65-F5344CB8AC3E}">
        <p14:creationId xmlns:p14="http://schemas.microsoft.com/office/powerpoint/2010/main" val="552376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1EF7E-E465-4EEA-7047-6DAC4EE4D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45699" cy="69704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616F17-D078-B8AA-3674-00525D76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006" y="2045390"/>
            <a:ext cx="5680269" cy="276721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667" dirty="0"/>
              <a:t>Company Timeline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FCD78-97A6-E22C-FC7C-E55C6210DB31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33210057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ABC8C168-DDCB-D726-40A3-BC96AB065D48}"/>
              </a:ext>
            </a:extLst>
          </p:cNvPr>
          <p:cNvSpPr txBox="1"/>
          <p:nvPr/>
        </p:nvSpPr>
        <p:spPr>
          <a:xfrm>
            <a:off x="10825034" y="4082936"/>
            <a:ext cx="1148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0094D9"/>
                </a:solidFill>
              </a:rPr>
              <a:t>Final AUG</a:t>
            </a:r>
          </a:p>
          <a:p>
            <a:pPr algn="ctr"/>
            <a:r>
              <a:rPr lang="en-US" sz="1200" dirty="0">
                <a:solidFill>
                  <a:srgbClr val="0094D9"/>
                </a:solidFill>
              </a:rPr>
              <a:t>modification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07D83BF-7F37-AD59-6319-84C56BD685CC}"/>
              </a:ext>
            </a:extLst>
          </p:cNvPr>
          <p:cNvGrpSpPr/>
          <p:nvPr/>
        </p:nvGrpSpPr>
        <p:grpSpPr>
          <a:xfrm>
            <a:off x="11347456" y="3387658"/>
            <a:ext cx="114302" cy="609415"/>
            <a:chOff x="7082999" y="3490518"/>
            <a:chExt cx="114302" cy="609415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067FA45-099F-8B0B-BD47-596A629072AE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99DB7DD-92CE-004B-DCE9-2100884CD289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0095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6EC8159-BEB5-9A29-4B3E-74AB489B54B7}"/>
              </a:ext>
            </a:extLst>
          </p:cNvPr>
          <p:cNvCxnSpPr>
            <a:cxnSpLocks/>
            <a:stCxn id="73" idx="0"/>
            <a:endCxn id="91" idx="0"/>
          </p:cNvCxnSpPr>
          <p:nvPr/>
        </p:nvCxnSpPr>
        <p:spPr>
          <a:xfrm flipV="1">
            <a:off x="6319614" y="3501794"/>
            <a:ext cx="0" cy="1515542"/>
          </a:xfrm>
          <a:prstGeom prst="line">
            <a:avLst/>
          </a:prstGeom>
          <a:ln>
            <a:solidFill>
              <a:srgbClr val="2A287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E24EBD9-F1A1-B083-3A3D-BDF7A71FB4ED}"/>
              </a:ext>
            </a:extLst>
          </p:cNvPr>
          <p:cNvCxnSpPr>
            <a:cxnSpLocks/>
          </p:cNvCxnSpPr>
          <p:nvPr/>
        </p:nvCxnSpPr>
        <p:spPr>
          <a:xfrm flipV="1">
            <a:off x="564321" y="3387622"/>
            <a:ext cx="0" cy="1629714"/>
          </a:xfrm>
          <a:prstGeom prst="line">
            <a:avLst/>
          </a:prstGeom>
          <a:ln>
            <a:solidFill>
              <a:srgbClr val="0095DA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8D8B4BC-75EF-31D1-5443-CE80E615E499}"/>
              </a:ext>
            </a:extLst>
          </p:cNvPr>
          <p:cNvCxnSpPr>
            <a:cxnSpLocks/>
          </p:cNvCxnSpPr>
          <p:nvPr/>
        </p:nvCxnSpPr>
        <p:spPr>
          <a:xfrm flipV="1">
            <a:off x="6337103" y="2431492"/>
            <a:ext cx="0" cy="358782"/>
          </a:xfrm>
          <a:prstGeom prst="line">
            <a:avLst/>
          </a:prstGeom>
          <a:ln>
            <a:solidFill>
              <a:srgbClr val="2A287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36A78DB9-3060-BC0D-40AE-0F1642B22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987" y="307902"/>
            <a:ext cx="3385953" cy="91351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en-US" sz="2800" dirty="0">
                <a:solidFill>
                  <a:srgbClr val="2B286F"/>
                </a:solidFill>
              </a:rPr>
              <a:t>PROCEPT BIOROBOTICS </a:t>
            </a:r>
            <a:br>
              <a:rPr lang="en-US" sz="2800" dirty="0"/>
            </a:br>
            <a:r>
              <a:rPr lang="en-US" sz="2000" dirty="0">
                <a:solidFill>
                  <a:srgbClr val="0094D9"/>
                </a:solidFill>
              </a:rPr>
              <a:t>A DIFFERENT MEDICAL</a:t>
            </a:r>
            <a:br>
              <a:rPr lang="en-US" sz="2000" dirty="0">
                <a:solidFill>
                  <a:srgbClr val="0094D9"/>
                </a:solidFill>
              </a:rPr>
            </a:br>
            <a:r>
              <a:rPr lang="en-US" sz="2000" dirty="0">
                <a:solidFill>
                  <a:srgbClr val="0094D9"/>
                </a:solidFill>
              </a:rPr>
              <a:t>DEVICE COMPANY</a:t>
            </a:r>
            <a:endParaRPr lang="en-US" sz="2800" dirty="0">
              <a:solidFill>
                <a:srgbClr val="0094D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17E5D9-9807-1DC1-9A43-3328EEB9CCB9}"/>
              </a:ext>
            </a:extLst>
          </p:cNvPr>
          <p:cNvSpPr/>
          <p:nvPr/>
        </p:nvSpPr>
        <p:spPr>
          <a:xfrm>
            <a:off x="-182880" y="3332137"/>
            <a:ext cx="12192000" cy="1230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white bubble&#10;&#10;Description automatically generated">
            <a:extLst>
              <a:ext uri="{FF2B5EF4-FFF2-40B4-BE49-F238E27FC236}">
                <a16:creationId xmlns:a16="http://schemas.microsoft.com/office/drawing/2014/main" id="{07308952-D222-171B-6390-8F05DE79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21" y="2794558"/>
            <a:ext cx="762000" cy="711200"/>
          </a:xfrm>
          <a:prstGeom prst="rect">
            <a:avLst/>
          </a:prstGeom>
        </p:spPr>
      </p:pic>
      <p:pic>
        <p:nvPicPr>
          <p:cNvPr id="17" name="Picture 16" descr="A grey and white bubble&#10;&#10;Description automatically generated">
            <a:extLst>
              <a:ext uri="{FF2B5EF4-FFF2-40B4-BE49-F238E27FC236}">
                <a16:creationId xmlns:a16="http://schemas.microsoft.com/office/drawing/2014/main" id="{9F3C5D0D-BCF4-8CB2-40E8-9F101200D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646" y="2799775"/>
            <a:ext cx="762000" cy="711200"/>
          </a:xfrm>
          <a:prstGeom prst="rect">
            <a:avLst/>
          </a:prstGeom>
        </p:spPr>
      </p:pic>
      <p:pic>
        <p:nvPicPr>
          <p:cNvPr id="19" name="Picture 18" descr="A purple and white logo&#10;&#10;Description automatically generated">
            <a:extLst>
              <a:ext uri="{FF2B5EF4-FFF2-40B4-BE49-F238E27FC236}">
                <a16:creationId xmlns:a16="http://schemas.microsoft.com/office/drawing/2014/main" id="{5DC5AF57-0440-5F76-89F1-3355D4770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315" y="3285837"/>
            <a:ext cx="762000" cy="711200"/>
          </a:xfrm>
          <a:prstGeom prst="rect">
            <a:avLst/>
          </a:prstGeom>
        </p:spPr>
      </p:pic>
      <p:pic>
        <p:nvPicPr>
          <p:cNvPr id="21" name="Picture 20" descr="A blue and black sign with white text&#10;&#10;Description automatically generated">
            <a:extLst>
              <a:ext uri="{FF2B5EF4-FFF2-40B4-BE49-F238E27FC236}">
                <a16:creationId xmlns:a16="http://schemas.microsoft.com/office/drawing/2014/main" id="{A0566470-A7AC-7756-8FD9-488BB96AB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453" y="4350384"/>
            <a:ext cx="1066800" cy="546100"/>
          </a:xfrm>
          <a:prstGeom prst="rect">
            <a:avLst/>
          </a:prstGeom>
        </p:spPr>
      </p:pic>
      <p:pic>
        <p:nvPicPr>
          <p:cNvPr id="27" name="Picture 26" descr="A blue and white logo&#10;&#10;Description automatically generated">
            <a:extLst>
              <a:ext uri="{FF2B5EF4-FFF2-40B4-BE49-F238E27FC236}">
                <a16:creationId xmlns:a16="http://schemas.microsoft.com/office/drawing/2014/main" id="{49812DBE-2F83-775D-617D-97D26023C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014" y="3297871"/>
            <a:ext cx="762000" cy="711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AC227B0-D437-0F0A-4A0E-BF33C4AAA52A}"/>
              </a:ext>
            </a:extLst>
          </p:cNvPr>
          <p:cNvSpPr txBox="1"/>
          <p:nvPr/>
        </p:nvSpPr>
        <p:spPr>
          <a:xfrm>
            <a:off x="247761" y="2771625"/>
            <a:ext cx="700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</a:rPr>
              <a:t>2017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8192A9-5B37-5CBF-7C34-75B78A028A86}"/>
              </a:ext>
            </a:extLst>
          </p:cNvPr>
          <p:cNvSpPr txBox="1"/>
          <p:nvPr/>
        </p:nvSpPr>
        <p:spPr>
          <a:xfrm>
            <a:off x="1502158" y="3675913"/>
            <a:ext cx="639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bg1"/>
                </a:solidFill>
              </a:rPr>
              <a:t>2018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296EDB-E786-80CB-1EB4-1CDBDE84F439}"/>
              </a:ext>
            </a:extLst>
          </p:cNvPr>
          <p:cNvSpPr txBox="1"/>
          <p:nvPr/>
        </p:nvSpPr>
        <p:spPr>
          <a:xfrm>
            <a:off x="2671763" y="2771625"/>
            <a:ext cx="700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</a:rPr>
              <a:t>2019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FA4134-62DC-A10E-AB25-32DFECFD54DF}"/>
              </a:ext>
            </a:extLst>
          </p:cNvPr>
          <p:cNvSpPr txBox="1"/>
          <p:nvPr/>
        </p:nvSpPr>
        <p:spPr>
          <a:xfrm>
            <a:off x="1610026" y="1983406"/>
            <a:ext cx="1148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605E95"/>
                </a:solidFill>
              </a:rPr>
              <a:t>Guidelines:</a:t>
            </a:r>
            <a:br>
              <a:rPr lang="en-US" sz="1200" b="0" dirty="0">
                <a:solidFill>
                  <a:srgbClr val="605E95"/>
                </a:solidFill>
              </a:rPr>
            </a:br>
            <a:r>
              <a:rPr lang="en-US" sz="1200" b="0" dirty="0">
                <a:solidFill>
                  <a:srgbClr val="605E95"/>
                </a:solidFill>
              </a:rPr>
              <a:t>NICE</a:t>
            </a:r>
            <a:br>
              <a:rPr lang="en-US" sz="1200" b="0" dirty="0">
                <a:solidFill>
                  <a:srgbClr val="605E95"/>
                </a:solidFill>
              </a:rPr>
            </a:br>
            <a:r>
              <a:rPr lang="en-US" sz="1200" b="0" dirty="0">
                <a:solidFill>
                  <a:srgbClr val="605E95"/>
                </a:solidFill>
              </a:rPr>
              <a:t>CUA</a:t>
            </a:r>
            <a:endParaRPr lang="en-US" sz="1200" dirty="0">
              <a:solidFill>
                <a:srgbClr val="605E95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3F69F7-F065-63E8-B7A4-0F472A3AF93A}"/>
              </a:ext>
            </a:extLst>
          </p:cNvPr>
          <p:cNvSpPr txBox="1"/>
          <p:nvPr/>
        </p:nvSpPr>
        <p:spPr>
          <a:xfrm>
            <a:off x="4477745" y="4106291"/>
            <a:ext cx="1148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9C248F"/>
                </a:solidFill>
              </a:rPr>
              <a:t>Guidelines:</a:t>
            </a:r>
            <a:br>
              <a:rPr lang="en-US" sz="1200" b="0" dirty="0">
                <a:solidFill>
                  <a:srgbClr val="9C248F"/>
                </a:solidFill>
              </a:rPr>
            </a:br>
            <a:r>
              <a:rPr lang="en-US" sz="1200" b="0" dirty="0">
                <a:solidFill>
                  <a:srgbClr val="9C248F"/>
                </a:solidFill>
              </a:rPr>
              <a:t>EAU</a:t>
            </a:r>
            <a:endParaRPr lang="en-US" sz="1200" dirty="0">
              <a:solidFill>
                <a:srgbClr val="9C248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13D757-1CC0-EC0F-3DAF-A7ABA4BBFFF8}"/>
              </a:ext>
            </a:extLst>
          </p:cNvPr>
          <p:cNvGrpSpPr/>
          <p:nvPr/>
        </p:nvGrpSpPr>
        <p:grpSpPr>
          <a:xfrm>
            <a:off x="170027" y="5017336"/>
            <a:ext cx="4131594" cy="995670"/>
            <a:chOff x="218437" y="5017336"/>
            <a:chExt cx="4131594" cy="99567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AC79FA-ABCF-1737-307E-51A1A33E1A8F}"/>
                </a:ext>
              </a:extLst>
            </p:cNvPr>
            <p:cNvSpPr txBox="1"/>
            <p:nvPr/>
          </p:nvSpPr>
          <p:spPr>
            <a:xfrm>
              <a:off x="218438" y="5059970"/>
              <a:ext cx="413159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rgbClr val="0094D9"/>
                  </a:solidFill>
                </a:rPr>
                <a:t>OUTCOMES-DRIVEN SINCE DAY 1</a:t>
              </a:r>
              <a:br>
                <a:rPr lang="en-US" sz="2000" dirty="0">
                  <a:solidFill>
                    <a:srgbClr val="0094D9"/>
                  </a:solidFill>
                </a:rPr>
              </a:br>
              <a:r>
                <a:rPr lang="en-US" sz="1600" dirty="0">
                  <a:solidFill>
                    <a:srgbClr val="0094D9"/>
                  </a:solidFill>
                </a:rPr>
                <a:t>with robust level 1 clinical evidence spanning 5 years in the WATER and WATER II studies, 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0905F153-84E2-AD31-3D39-35D946B3726A}"/>
                </a:ext>
              </a:extLst>
            </p:cNvPr>
            <p:cNvSpPr/>
            <p:nvPr/>
          </p:nvSpPr>
          <p:spPr>
            <a:xfrm>
              <a:off x="218437" y="5017336"/>
              <a:ext cx="4117305" cy="995670"/>
            </a:xfrm>
            <a:prstGeom prst="round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8B7FFC4-32FF-0350-BF1C-C9D244811FA4}"/>
              </a:ext>
            </a:extLst>
          </p:cNvPr>
          <p:cNvGrpSpPr/>
          <p:nvPr/>
        </p:nvGrpSpPr>
        <p:grpSpPr>
          <a:xfrm>
            <a:off x="3038606" y="768778"/>
            <a:ext cx="2691669" cy="995670"/>
            <a:chOff x="4695743" y="5008325"/>
            <a:chExt cx="2691669" cy="99567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1D94AA5-8029-4088-6872-03C40B19F889}"/>
                </a:ext>
              </a:extLst>
            </p:cNvPr>
            <p:cNvSpPr txBox="1"/>
            <p:nvPr/>
          </p:nvSpPr>
          <p:spPr>
            <a:xfrm>
              <a:off x="4695743" y="5044495"/>
              <a:ext cx="269166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rgbClr val="9C258F"/>
                  </a:solidFill>
                </a:rPr>
                <a:t>SECURED DEDICATED</a:t>
              </a:r>
              <a:br>
                <a:rPr lang="en-US" sz="1600" dirty="0">
                  <a:solidFill>
                    <a:srgbClr val="0094D9"/>
                  </a:solidFill>
                </a:rPr>
              </a:br>
              <a:r>
                <a:rPr lang="en-US" sz="1600" dirty="0">
                  <a:solidFill>
                    <a:srgbClr val="9C258F"/>
                  </a:solidFill>
                </a:rPr>
                <a:t>reimbursement codes</a:t>
              </a:r>
            </a:p>
            <a:p>
              <a:pPr algn="ctr"/>
              <a:r>
                <a:rPr lang="en-US" sz="1600" dirty="0">
                  <a:solidFill>
                    <a:srgbClr val="9C258F"/>
                  </a:solidFill>
                </a:rPr>
                <a:t>and insurance coverage</a:t>
              </a:r>
              <a:endParaRPr lang="en-US" sz="2400" dirty="0">
                <a:solidFill>
                  <a:srgbClr val="9C258F"/>
                </a:solidFill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287302E5-E92D-BFF2-072B-CEB42EE2F885}"/>
                </a:ext>
              </a:extLst>
            </p:cNvPr>
            <p:cNvSpPr/>
            <p:nvPr/>
          </p:nvSpPr>
          <p:spPr>
            <a:xfrm>
              <a:off x="4695743" y="5008325"/>
              <a:ext cx="2691669" cy="995670"/>
            </a:xfrm>
            <a:prstGeom prst="roundRect">
              <a:avLst/>
            </a:prstGeom>
            <a:noFill/>
            <a:ln w="9525" cap="flat" cmpd="sng" algn="ctr">
              <a:solidFill>
                <a:srgbClr val="9C258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6EF482-47D9-8317-F932-04AC11F191EC}"/>
              </a:ext>
            </a:extLst>
          </p:cNvPr>
          <p:cNvGrpSpPr/>
          <p:nvPr/>
        </p:nvGrpSpPr>
        <p:grpSpPr>
          <a:xfrm>
            <a:off x="4983462" y="5017336"/>
            <a:ext cx="2784996" cy="1293866"/>
            <a:chOff x="5108635" y="5022451"/>
            <a:chExt cx="2784996" cy="1293866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749878D-1155-AAC0-129A-5FDC9FCF79AB}"/>
                </a:ext>
              </a:extLst>
            </p:cNvPr>
            <p:cNvSpPr txBox="1"/>
            <p:nvPr/>
          </p:nvSpPr>
          <p:spPr>
            <a:xfrm>
              <a:off x="5122924" y="5054433"/>
              <a:ext cx="2770707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rgbClr val="2B286F"/>
                  </a:solidFill>
                </a:rPr>
                <a:t>ONE OF THE FASTEST ADOPTIONS</a:t>
              </a:r>
            </a:p>
            <a:p>
              <a:pPr algn="ctr"/>
              <a:r>
                <a:rPr lang="en-US" sz="1600" dirty="0">
                  <a:solidFill>
                    <a:srgbClr val="2B286F"/>
                  </a:solidFill>
                </a:rPr>
                <a:t>of a medical robot</a:t>
              </a:r>
            </a:p>
            <a:p>
              <a:pPr algn="ctr"/>
              <a:r>
                <a:rPr lang="en-US" sz="1600" dirty="0">
                  <a:solidFill>
                    <a:srgbClr val="2B286F"/>
                  </a:solidFill>
                </a:rPr>
                <a:t>in US history</a:t>
              </a:r>
              <a:endParaRPr lang="en-US" sz="2400" dirty="0">
                <a:solidFill>
                  <a:srgbClr val="2B286F"/>
                </a:solidFill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B1F139A-3287-BB6D-1EA7-142CC3578D79}"/>
                </a:ext>
              </a:extLst>
            </p:cNvPr>
            <p:cNvSpPr/>
            <p:nvPr/>
          </p:nvSpPr>
          <p:spPr>
            <a:xfrm>
              <a:off x="5108635" y="5022451"/>
              <a:ext cx="2672303" cy="1293866"/>
            </a:xfrm>
            <a:prstGeom prst="roundRect">
              <a:avLst/>
            </a:prstGeom>
            <a:noFill/>
            <a:ln w="9525" cap="flat" cmpd="sng" algn="ctr">
              <a:solidFill>
                <a:srgbClr val="2B286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11F670-A336-9338-2497-EF6E061FEC09}"/>
              </a:ext>
            </a:extLst>
          </p:cNvPr>
          <p:cNvCxnSpPr>
            <a:cxnSpLocks/>
          </p:cNvCxnSpPr>
          <p:nvPr/>
        </p:nvCxnSpPr>
        <p:spPr>
          <a:xfrm flipV="1">
            <a:off x="4384378" y="1764568"/>
            <a:ext cx="0" cy="1520978"/>
          </a:xfrm>
          <a:prstGeom prst="line">
            <a:avLst/>
          </a:prstGeom>
          <a:ln w="19050">
            <a:solidFill>
              <a:srgbClr val="9C24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1569717-F460-686C-54F4-12E2F00DBF04}"/>
              </a:ext>
            </a:extLst>
          </p:cNvPr>
          <p:cNvSpPr txBox="1"/>
          <p:nvPr/>
        </p:nvSpPr>
        <p:spPr>
          <a:xfrm>
            <a:off x="4058672" y="3674450"/>
            <a:ext cx="639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</a:rPr>
              <a:t>2020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A2BE4C-E959-6525-48A2-51EAC10BCA8B}"/>
              </a:ext>
            </a:extLst>
          </p:cNvPr>
          <p:cNvGrpSpPr/>
          <p:nvPr/>
        </p:nvGrpSpPr>
        <p:grpSpPr>
          <a:xfrm>
            <a:off x="4995037" y="3393655"/>
            <a:ext cx="114302" cy="609415"/>
            <a:chOff x="7082999" y="3490518"/>
            <a:chExt cx="114302" cy="60941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0DF1D27-AACB-69CA-7660-705D76AF5F5A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19F5B3-3790-8432-DAA1-E2214ED0E60C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9C24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F7704FC-A908-600E-D9A8-69C57CDEFB9D}"/>
              </a:ext>
            </a:extLst>
          </p:cNvPr>
          <p:cNvCxnSpPr>
            <a:cxnSpLocks/>
          </p:cNvCxnSpPr>
          <p:nvPr/>
        </p:nvCxnSpPr>
        <p:spPr>
          <a:xfrm flipV="1">
            <a:off x="7583853" y="3994758"/>
            <a:ext cx="0" cy="357041"/>
          </a:xfrm>
          <a:prstGeom prst="line">
            <a:avLst/>
          </a:prstGeom>
          <a:ln>
            <a:solidFill>
              <a:srgbClr val="673B9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CC86A90-870C-07CA-3989-416B6077C071}"/>
              </a:ext>
            </a:extLst>
          </p:cNvPr>
          <p:cNvSpPr txBox="1"/>
          <p:nvPr/>
        </p:nvSpPr>
        <p:spPr>
          <a:xfrm>
            <a:off x="1916434" y="4082900"/>
            <a:ext cx="1277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605E95"/>
                </a:solidFill>
              </a:rPr>
              <a:t>Guidelines:</a:t>
            </a:r>
            <a:br>
              <a:rPr lang="en-US" sz="1200" b="0" dirty="0">
                <a:solidFill>
                  <a:srgbClr val="605E95"/>
                </a:solidFill>
              </a:rPr>
            </a:br>
            <a:r>
              <a:rPr lang="en-US" sz="1200" b="0" dirty="0">
                <a:solidFill>
                  <a:srgbClr val="605E95"/>
                </a:solidFill>
              </a:rPr>
              <a:t>NICE </a:t>
            </a:r>
            <a:r>
              <a:rPr lang="en-US" sz="1200" dirty="0">
                <a:solidFill>
                  <a:srgbClr val="605E95"/>
                </a:solidFill>
              </a:rPr>
              <a:t>IPG Special Arrangement UK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4746F4D-FDBA-445B-0A4C-8CA1857A0813}"/>
              </a:ext>
            </a:extLst>
          </p:cNvPr>
          <p:cNvGrpSpPr/>
          <p:nvPr/>
        </p:nvGrpSpPr>
        <p:grpSpPr>
          <a:xfrm>
            <a:off x="2497982" y="3387622"/>
            <a:ext cx="114302" cy="609415"/>
            <a:chOff x="7082999" y="3490518"/>
            <a:chExt cx="114302" cy="609415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39F8780-565A-3FB4-02C7-E8B68BACD014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F205FAB-372F-D992-7524-139C826B9BC3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605E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FE4D23B-15BB-35BA-19A9-26C9137E31A3}"/>
              </a:ext>
            </a:extLst>
          </p:cNvPr>
          <p:cNvCxnSpPr>
            <a:cxnSpLocks/>
            <a:endCxn id="76" idx="2"/>
          </p:cNvCxnSpPr>
          <p:nvPr/>
        </p:nvCxnSpPr>
        <p:spPr>
          <a:xfrm flipH="1" flipV="1">
            <a:off x="565617" y="2435512"/>
            <a:ext cx="1809" cy="354762"/>
          </a:xfrm>
          <a:prstGeom prst="line">
            <a:avLst/>
          </a:prstGeom>
          <a:ln>
            <a:solidFill>
              <a:srgbClr val="0095DA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6" name="Picture 75" descr="A blue and black sign with white text&#10;&#10;Description automatically generated">
            <a:extLst>
              <a:ext uri="{FF2B5EF4-FFF2-40B4-BE49-F238E27FC236}">
                <a16:creationId xmlns:a16="http://schemas.microsoft.com/office/drawing/2014/main" id="{0B899F94-965C-360C-D7BC-D0F31DDCC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17" y="1889412"/>
            <a:ext cx="1066800" cy="5461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B6981F1-5C50-F343-EAB8-5F1A3FC196E2}"/>
              </a:ext>
            </a:extLst>
          </p:cNvPr>
          <p:cNvSpPr txBox="1"/>
          <p:nvPr/>
        </p:nvSpPr>
        <p:spPr>
          <a:xfrm>
            <a:off x="3064712" y="4087600"/>
            <a:ext cx="1148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90A0B3"/>
                </a:solidFill>
              </a:rPr>
              <a:t>Guidelines:</a:t>
            </a:r>
            <a:br>
              <a:rPr lang="en-US" sz="1200" b="0" dirty="0">
                <a:solidFill>
                  <a:srgbClr val="90A0B3"/>
                </a:solidFill>
              </a:rPr>
            </a:br>
            <a:r>
              <a:rPr lang="en-US" sz="1200" dirty="0">
                <a:solidFill>
                  <a:srgbClr val="90A0B3"/>
                </a:solidFill>
              </a:rPr>
              <a:t>AUA</a:t>
            </a:r>
            <a:endParaRPr lang="en-US" sz="1200" b="0" dirty="0">
              <a:solidFill>
                <a:srgbClr val="90A0B3"/>
              </a:solidFill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51BF789-828B-75A2-6D5D-EA7752D93F13}"/>
              </a:ext>
            </a:extLst>
          </p:cNvPr>
          <p:cNvGrpSpPr/>
          <p:nvPr/>
        </p:nvGrpSpPr>
        <p:grpSpPr>
          <a:xfrm>
            <a:off x="3583073" y="3400191"/>
            <a:ext cx="114302" cy="609415"/>
            <a:chOff x="7082999" y="3490518"/>
            <a:chExt cx="114302" cy="609415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ABBF3E5-F302-72AB-FBDE-6B6A80B156C8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E16B583-F7C2-6590-F3A2-78173FBED31C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90A0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1" name="Picture 90" descr="A blue and white logo&#10;&#10;Description automatically generated">
            <a:extLst>
              <a:ext uri="{FF2B5EF4-FFF2-40B4-BE49-F238E27FC236}">
                <a16:creationId xmlns:a16="http://schemas.microsoft.com/office/drawing/2014/main" id="{8FA18ADD-38FA-6CD8-D0A1-74294A4010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945777" y="2790594"/>
            <a:ext cx="762000" cy="7112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70E74E8-6E85-1578-6EE3-FAE059C78A9F}"/>
              </a:ext>
            </a:extLst>
          </p:cNvPr>
          <p:cNvSpPr txBox="1"/>
          <p:nvPr/>
        </p:nvSpPr>
        <p:spPr>
          <a:xfrm>
            <a:off x="5945777" y="2771625"/>
            <a:ext cx="766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bg1"/>
                </a:solidFill>
              </a:rPr>
              <a:t>2022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2" name="Picture 91" descr="A purple and white bubble&#10;&#10;Description automatically generated">
            <a:extLst>
              <a:ext uri="{FF2B5EF4-FFF2-40B4-BE49-F238E27FC236}">
                <a16:creationId xmlns:a16="http://schemas.microsoft.com/office/drawing/2014/main" id="{B5EB5364-E7F1-F10B-5EC7-3BD6186E3E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7203802" y="3281553"/>
            <a:ext cx="762000" cy="7112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F328DBD-DD01-F26F-FF68-39F0141FBECB}"/>
              </a:ext>
            </a:extLst>
          </p:cNvPr>
          <p:cNvSpPr txBox="1"/>
          <p:nvPr/>
        </p:nvSpPr>
        <p:spPr>
          <a:xfrm>
            <a:off x="7193390" y="3674450"/>
            <a:ext cx="765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bg1"/>
                </a:solidFill>
              </a:rPr>
              <a:t>2023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blue and black sign with white text&#10;&#10;Description automatically generated">
            <a:extLst>
              <a:ext uri="{FF2B5EF4-FFF2-40B4-BE49-F238E27FC236}">
                <a16:creationId xmlns:a16="http://schemas.microsoft.com/office/drawing/2014/main" id="{4717B248-554E-5FF3-689E-A4F8C46DC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703" y="1881373"/>
            <a:ext cx="1066800" cy="546100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7D63DEAD-B81C-1377-83FA-43DD99AEBA19}"/>
              </a:ext>
            </a:extLst>
          </p:cNvPr>
          <p:cNvSpPr txBox="1"/>
          <p:nvPr/>
        </p:nvSpPr>
        <p:spPr>
          <a:xfrm>
            <a:off x="670935" y="4087777"/>
            <a:ext cx="807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0094D9"/>
                </a:solidFill>
              </a:rPr>
              <a:t>FDA</a:t>
            </a:r>
          </a:p>
          <a:p>
            <a:pPr algn="ctr"/>
            <a:r>
              <a:rPr lang="en-US" sz="1200" dirty="0">
                <a:solidFill>
                  <a:srgbClr val="0094D9"/>
                </a:solidFill>
              </a:rPr>
              <a:t>Clearance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60BC4C2-1DED-236E-29AF-2CEE859F4015}"/>
              </a:ext>
            </a:extLst>
          </p:cNvPr>
          <p:cNvGrpSpPr/>
          <p:nvPr/>
        </p:nvGrpSpPr>
        <p:grpSpPr>
          <a:xfrm>
            <a:off x="1019129" y="3392499"/>
            <a:ext cx="114302" cy="609415"/>
            <a:chOff x="7082999" y="3490518"/>
            <a:chExt cx="114302" cy="609415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8F94810-506C-2465-118F-9130B28BC3A2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AC2BB91-D1BA-FBA3-F967-260A3B87A550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0095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7" name="Picture 106" descr="A blue and white bubble&#10;&#10;Description automatically generated">
            <a:extLst>
              <a:ext uri="{FF2B5EF4-FFF2-40B4-BE49-F238E27FC236}">
                <a16:creationId xmlns:a16="http://schemas.microsoft.com/office/drawing/2014/main" id="{23892245-72B9-7F2D-5000-E21C5ACF4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333" y="2800676"/>
            <a:ext cx="762000" cy="7112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F6DF1BCE-89C2-3116-436A-52E276AE1221}"/>
              </a:ext>
            </a:extLst>
          </p:cNvPr>
          <p:cNvSpPr txBox="1"/>
          <p:nvPr/>
        </p:nvSpPr>
        <p:spPr>
          <a:xfrm>
            <a:off x="11031467" y="2777743"/>
            <a:ext cx="7534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bg1"/>
                </a:solidFill>
              </a:rPr>
              <a:t>2024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86DD979-0559-D6A4-9561-D4466F882484}"/>
              </a:ext>
            </a:extLst>
          </p:cNvPr>
          <p:cNvSpPr txBox="1"/>
          <p:nvPr/>
        </p:nvSpPr>
        <p:spPr>
          <a:xfrm>
            <a:off x="8054831" y="4111381"/>
            <a:ext cx="1442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673B97"/>
                </a:solidFill>
              </a:rPr>
              <a:t>250th </a:t>
            </a:r>
            <a:r>
              <a:rPr lang="en-US" sz="1200" dirty="0" err="1">
                <a:solidFill>
                  <a:srgbClr val="673B97"/>
                </a:solidFill>
              </a:rPr>
              <a:t>AquaBeam</a:t>
            </a:r>
            <a:br>
              <a:rPr lang="en-US" sz="1200" dirty="0">
                <a:solidFill>
                  <a:srgbClr val="673B97"/>
                </a:solidFill>
              </a:rPr>
            </a:br>
            <a:r>
              <a:rPr lang="en-US" sz="1200" dirty="0">
                <a:solidFill>
                  <a:srgbClr val="673B97"/>
                </a:solidFill>
              </a:rPr>
              <a:t>system placed</a:t>
            </a:r>
            <a:br>
              <a:rPr lang="en-US" sz="1200" dirty="0">
                <a:solidFill>
                  <a:srgbClr val="673B97"/>
                </a:solidFill>
              </a:rPr>
            </a:br>
            <a:r>
              <a:rPr lang="en-US" sz="1200" dirty="0">
                <a:solidFill>
                  <a:srgbClr val="673B97"/>
                </a:solidFill>
              </a:rPr>
              <a:t>globally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FEDB0A8-C844-A065-7FB3-EAC5AC0AF0A7}"/>
              </a:ext>
            </a:extLst>
          </p:cNvPr>
          <p:cNvSpPr txBox="1"/>
          <p:nvPr/>
        </p:nvSpPr>
        <p:spPr>
          <a:xfrm>
            <a:off x="4940044" y="2171568"/>
            <a:ext cx="803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9C248F"/>
                </a:solidFill>
              </a:rPr>
              <a:t>Medicare</a:t>
            </a:r>
          </a:p>
          <a:p>
            <a:pPr algn="ctr"/>
            <a:r>
              <a:rPr lang="en-US" sz="1200" dirty="0">
                <a:solidFill>
                  <a:srgbClr val="9C248F"/>
                </a:solidFill>
              </a:rPr>
              <a:t>Coverage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F23B87C-698B-4657-847D-A165A45F3EC3}"/>
              </a:ext>
            </a:extLst>
          </p:cNvPr>
          <p:cNvGrpSpPr/>
          <p:nvPr/>
        </p:nvGrpSpPr>
        <p:grpSpPr>
          <a:xfrm rot="10800000">
            <a:off x="5284664" y="2731335"/>
            <a:ext cx="114302" cy="609415"/>
            <a:chOff x="7082999" y="3490518"/>
            <a:chExt cx="114302" cy="609415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B6796FC-955D-D6C1-6C47-05FF598A681E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DFBE165-6DB0-2F9B-D304-532B321907C5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9C24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1A3FF4AA-542C-958C-B646-6DC53E1ED4FA}"/>
              </a:ext>
            </a:extLst>
          </p:cNvPr>
          <p:cNvGrpSpPr/>
          <p:nvPr/>
        </p:nvGrpSpPr>
        <p:grpSpPr>
          <a:xfrm rot="10800000">
            <a:off x="7535652" y="2721719"/>
            <a:ext cx="114302" cy="609415"/>
            <a:chOff x="7082999" y="3490518"/>
            <a:chExt cx="114302" cy="609415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45F3AD2-4425-9396-9B16-046CC1FC2455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4159817-A84B-0E3D-A003-2AB601EDB73A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673B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29AFB-4A3C-33A0-A6EC-F3C9626B520B}"/>
              </a:ext>
            </a:extLst>
          </p:cNvPr>
          <p:cNvSpPr txBox="1"/>
          <p:nvPr/>
        </p:nvSpPr>
        <p:spPr>
          <a:xfrm>
            <a:off x="8630781" y="2107589"/>
            <a:ext cx="1048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673B97"/>
                </a:solidFill>
              </a:rPr>
              <a:t>First AUG</a:t>
            </a:r>
          </a:p>
          <a:p>
            <a:pPr algn="ctr"/>
            <a:r>
              <a:rPr lang="en-US" sz="1200" dirty="0">
                <a:solidFill>
                  <a:srgbClr val="673B97"/>
                </a:solidFill>
              </a:rPr>
              <a:t>approval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F94C0EF-883C-3366-796A-B6A2358567C3}"/>
              </a:ext>
            </a:extLst>
          </p:cNvPr>
          <p:cNvGrpSpPr/>
          <p:nvPr/>
        </p:nvGrpSpPr>
        <p:grpSpPr>
          <a:xfrm rot="10800000">
            <a:off x="9098039" y="2666020"/>
            <a:ext cx="114302" cy="734597"/>
            <a:chOff x="7082999" y="3365336"/>
            <a:chExt cx="114302" cy="734597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4A47951-DA9A-C834-4AE3-09595D35F70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40150" y="3365336"/>
              <a:ext cx="0" cy="677126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293DF6EF-8248-E8FF-98AE-512EFBFC6D77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673B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E67FA4-13D1-E0E1-284C-E0EC6C69B726}"/>
              </a:ext>
            </a:extLst>
          </p:cNvPr>
          <p:cNvGrpSpPr/>
          <p:nvPr/>
        </p:nvGrpSpPr>
        <p:grpSpPr>
          <a:xfrm rot="10800000">
            <a:off x="11343380" y="2179423"/>
            <a:ext cx="114302" cy="609415"/>
            <a:chOff x="7082999" y="3490518"/>
            <a:chExt cx="114302" cy="60941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9B7B7DD-73B4-3E9E-88CC-A107D3B2F9E9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EF3841-B818-04A3-1211-0934A7F0D32B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0095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8FCDE61-B31D-C131-9DA7-953996085B55}"/>
              </a:ext>
            </a:extLst>
          </p:cNvPr>
          <p:cNvSpPr txBox="1"/>
          <p:nvPr/>
        </p:nvSpPr>
        <p:spPr>
          <a:xfrm>
            <a:off x="10833735" y="1429888"/>
            <a:ext cx="1148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rgbClr val="0094D9"/>
                </a:solidFill>
              </a:rPr>
              <a:t>Guidelines: BPS</a:t>
            </a:r>
          </a:p>
          <a:p>
            <a:pPr algn="ctr"/>
            <a:r>
              <a:rPr lang="en-US" sz="1200" dirty="0">
                <a:solidFill>
                  <a:srgbClr val="0094D9"/>
                </a:solidFill>
              </a:rPr>
              <a:t>(Germany) GIRFT (UK)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07A67A-25EE-6E79-C450-3667B5405E5E}"/>
              </a:ext>
            </a:extLst>
          </p:cNvPr>
          <p:cNvGrpSpPr/>
          <p:nvPr/>
        </p:nvGrpSpPr>
        <p:grpSpPr>
          <a:xfrm rot="10800000">
            <a:off x="2127319" y="2723456"/>
            <a:ext cx="114302" cy="609415"/>
            <a:chOff x="7082999" y="3490518"/>
            <a:chExt cx="114302" cy="60941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C18762-F387-9496-984B-1275C584EB61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DDB6F6F-7C16-78EB-FA4F-E6A4E0AEE9FE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605E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55F895-94EB-3A32-50FA-0DA2BA578F73}"/>
              </a:ext>
            </a:extLst>
          </p:cNvPr>
          <p:cNvGrpSpPr/>
          <p:nvPr/>
        </p:nvGrpSpPr>
        <p:grpSpPr>
          <a:xfrm>
            <a:off x="8708515" y="3399656"/>
            <a:ext cx="114302" cy="609415"/>
            <a:chOff x="7082999" y="3490518"/>
            <a:chExt cx="114302" cy="60941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91359C-A47A-69F8-A25C-EBB766AA474C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232FBD9-0013-5529-CEDC-9C6E99357EF9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673B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028E265-A912-02E4-8156-9118E5AD0D1D}"/>
              </a:ext>
            </a:extLst>
          </p:cNvPr>
          <p:cNvSpPr txBox="1"/>
          <p:nvPr/>
        </p:nvSpPr>
        <p:spPr>
          <a:xfrm>
            <a:off x="6985857" y="2171063"/>
            <a:ext cx="1211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673B97"/>
                </a:solidFill>
              </a:rPr>
              <a:t>Guidelines:</a:t>
            </a:r>
          </a:p>
          <a:p>
            <a:pPr algn="ctr"/>
            <a:r>
              <a:rPr lang="en-US" sz="1200" dirty="0">
                <a:solidFill>
                  <a:srgbClr val="673B97"/>
                </a:solidFill>
              </a:rPr>
              <a:t>NICE MIB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8CB58D-2A77-163A-1D18-2B0E79A1AE53}"/>
              </a:ext>
            </a:extLst>
          </p:cNvPr>
          <p:cNvSpPr txBox="1"/>
          <p:nvPr/>
        </p:nvSpPr>
        <p:spPr>
          <a:xfrm>
            <a:off x="9411068" y="4115119"/>
            <a:ext cx="1295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673B97"/>
                </a:solidFill>
              </a:rPr>
              <a:t>Covered by all</a:t>
            </a:r>
            <a:br>
              <a:rPr lang="en-US" sz="1200" dirty="0">
                <a:solidFill>
                  <a:srgbClr val="673B97"/>
                </a:solidFill>
              </a:rPr>
            </a:br>
            <a:r>
              <a:rPr lang="en-US" sz="1200" dirty="0">
                <a:solidFill>
                  <a:srgbClr val="673B97"/>
                </a:solidFill>
              </a:rPr>
              <a:t>large commercial payers:</a:t>
            </a:r>
            <a:br>
              <a:rPr lang="en-US" sz="1200" dirty="0">
                <a:solidFill>
                  <a:srgbClr val="673B97"/>
                </a:solidFill>
              </a:rPr>
            </a:br>
            <a:r>
              <a:rPr lang="en-US" sz="1200" dirty="0">
                <a:solidFill>
                  <a:srgbClr val="673B97"/>
                </a:solidFill>
              </a:rPr>
              <a:t>95% of US men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181B74-231D-70CC-70ED-22A64F222779}"/>
              </a:ext>
            </a:extLst>
          </p:cNvPr>
          <p:cNvGrpSpPr/>
          <p:nvPr/>
        </p:nvGrpSpPr>
        <p:grpSpPr>
          <a:xfrm>
            <a:off x="10001865" y="3403394"/>
            <a:ext cx="114302" cy="609415"/>
            <a:chOff x="7082999" y="3490518"/>
            <a:chExt cx="114302" cy="60941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A3A44DB-8035-219D-F78E-6210095B0860}"/>
                </a:ext>
              </a:extLst>
            </p:cNvPr>
            <p:cNvCxnSpPr>
              <a:cxnSpLocks/>
            </p:cNvCxnSpPr>
            <p:nvPr/>
          </p:nvCxnSpPr>
          <p:spPr>
            <a:xfrm>
              <a:off x="7140150" y="3490518"/>
              <a:ext cx="0" cy="551944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EF71E26-C8F5-B8EB-FA05-F7D764DF1A2C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673B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5C82D86-0C4B-38F2-C163-D629B6EC9858}"/>
              </a:ext>
            </a:extLst>
          </p:cNvPr>
          <p:cNvSpPr txBox="1"/>
          <p:nvPr/>
        </p:nvSpPr>
        <p:spPr>
          <a:xfrm>
            <a:off x="9799637" y="1922923"/>
            <a:ext cx="1295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673B97"/>
                </a:solidFill>
              </a:rPr>
              <a:t>Guidelines: NICE IPG Standard Arrangement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21E947-82E6-29CE-E96F-A42387EC89A7}"/>
              </a:ext>
            </a:extLst>
          </p:cNvPr>
          <p:cNvGrpSpPr/>
          <p:nvPr/>
        </p:nvGrpSpPr>
        <p:grpSpPr>
          <a:xfrm rot="10800000">
            <a:off x="10390226" y="2662022"/>
            <a:ext cx="114302" cy="734597"/>
            <a:chOff x="7082999" y="3365336"/>
            <a:chExt cx="114302" cy="73459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02F235-8B28-2102-D11B-2A21AA4CF21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40150" y="3365336"/>
              <a:ext cx="0" cy="677126"/>
            </a:xfrm>
            <a:prstGeom prst="line">
              <a:avLst/>
            </a:prstGeom>
            <a:ln w="15875">
              <a:solidFill>
                <a:srgbClr val="EDE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AC3708D-3CD9-B6E9-C16A-374C097D2B1C}"/>
                </a:ext>
              </a:extLst>
            </p:cNvPr>
            <p:cNvSpPr/>
            <p:nvPr/>
          </p:nvSpPr>
          <p:spPr>
            <a:xfrm>
              <a:off x="7082999" y="3985631"/>
              <a:ext cx="114302" cy="114302"/>
            </a:xfrm>
            <a:prstGeom prst="ellipse">
              <a:avLst/>
            </a:prstGeom>
            <a:solidFill>
              <a:srgbClr val="673B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7363DA-2C85-6D11-C626-F0EC64490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9428" y="1680215"/>
            <a:ext cx="235898" cy="23589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B9EE5E7-E626-4286-DDA4-731700B755F0}"/>
              </a:ext>
            </a:extLst>
          </p:cNvPr>
          <p:cNvGrpSpPr/>
          <p:nvPr/>
        </p:nvGrpSpPr>
        <p:grpSpPr>
          <a:xfrm>
            <a:off x="11121672" y="1181736"/>
            <a:ext cx="555607" cy="235898"/>
            <a:chOff x="11256406" y="1181736"/>
            <a:chExt cx="555607" cy="2358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C35E6F0-5435-F3F0-5A55-4988D674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56406" y="1181736"/>
              <a:ext cx="235898" cy="2358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DB1077-9E1B-DFF0-4FEB-2AD9D1E9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576115" y="1181736"/>
              <a:ext cx="235898" cy="23589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DDA6257-293C-32CC-8A7E-D8DE2C168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4854" y="1926919"/>
            <a:ext cx="235898" cy="235898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9A2999C-B8D4-5043-DEE8-5F9ECBE2EBEE}"/>
              </a:ext>
            </a:extLst>
          </p:cNvPr>
          <p:cNvGrpSpPr/>
          <p:nvPr/>
        </p:nvGrpSpPr>
        <p:grpSpPr>
          <a:xfrm>
            <a:off x="8961153" y="1910881"/>
            <a:ext cx="388071" cy="258713"/>
            <a:chOff x="9380985" y="1564345"/>
            <a:chExt cx="388071" cy="258713"/>
          </a:xfrm>
        </p:grpSpPr>
        <p:pic>
          <p:nvPicPr>
            <p:cNvPr id="54" name="Picture 51">
              <a:extLst>
                <a:ext uri="{FF2B5EF4-FFF2-40B4-BE49-F238E27FC236}">
                  <a16:creationId xmlns:a16="http://schemas.microsoft.com/office/drawing/2014/main" id="{1A0D3E5A-AC45-2E22-0CEC-DE0E8A56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9380985" y="1564345"/>
              <a:ext cx="388071" cy="258713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35D2A0-8370-0589-215C-B1B73F36AC28}"/>
                </a:ext>
              </a:extLst>
            </p:cNvPr>
            <p:cNvSpPr/>
            <p:nvPr/>
          </p:nvSpPr>
          <p:spPr>
            <a:xfrm>
              <a:off x="9450820" y="1571134"/>
              <a:ext cx="248400" cy="245496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2E24A1E-EFA5-8CE0-5C7F-5090D9065E79}"/>
              </a:ext>
            </a:extLst>
          </p:cNvPr>
          <p:cNvGrpSpPr/>
          <p:nvPr/>
        </p:nvGrpSpPr>
        <p:grpSpPr>
          <a:xfrm>
            <a:off x="11214141" y="4533771"/>
            <a:ext cx="388071" cy="258713"/>
            <a:chOff x="9380985" y="1564345"/>
            <a:chExt cx="388071" cy="258713"/>
          </a:xfrm>
        </p:grpSpPr>
        <p:pic>
          <p:nvPicPr>
            <p:cNvPr id="60" name="Picture 51">
              <a:extLst>
                <a:ext uri="{FF2B5EF4-FFF2-40B4-BE49-F238E27FC236}">
                  <a16:creationId xmlns:a16="http://schemas.microsoft.com/office/drawing/2014/main" id="{D0B20202-D0DC-3248-EF6B-07BD6E54B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9380985" y="1564345"/>
              <a:ext cx="388071" cy="258713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F451F31-CBFE-EB81-C1DD-7946C4181C6B}"/>
                </a:ext>
              </a:extLst>
            </p:cNvPr>
            <p:cNvSpPr/>
            <p:nvPr/>
          </p:nvSpPr>
          <p:spPr>
            <a:xfrm>
              <a:off x="9450820" y="1571134"/>
              <a:ext cx="248400" cy="245496"/>
            </a:xfrm>
            <a:prstGeom prst="ellipse">
              <a:avLst/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CE336D-EC03-99A2-E0FD-A3C0F3945401}"/>
              </a:ext>
            </a:extLst>
          </p:cNvPr>
          <p:cNvCxnSpPr>
            <a:cxnSpLocks/>
          </p:cNvCxnSpPr>
          <p:nvPr/>
        </p:nvCxnSpPr>
        <p:spPr>
          <a:xfrm flipV="1">
            <a:off x="11879124" y="3455174"/>
            <a:ext cx="0" cy="1520658"/>
          </a:xfrm>
          <a:prstGeom prst="line">
            <a:avLst/>
          </a:prstGeom>
          <a:ln>
            <a:solidFill>
              <a:srgbClr val="2A287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F83A7A2-0168-E57E-B4E4-B6BDF22A3F36}"/>
              </a:ext>
            </a:extLst>
          </p:cNvPr>
          <p:cNvSpPr txBox="1"/>
          <p:nvPr/>
        </p:nvSpPr>
        <p:spPr>
          <a:xfrm>
            <a:off x="10737906" y="5017336"/>
            <a:ext cx="15889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2B286F"/>
                </a:solidFill>
              </a:rPr>
              <a:t>50K</a:t>
            </a:r>
          </a:p>
          <a:p>
            <a:pPr algn="ctr"/>
            <a:r>
              <a:rPr lang="en-US" sz="1600" dirty="0">
                <a:solidFill>
                  <a:srgbClr val="2B286F"/>
                </a:solidFill>
              </a:rPr>
              <a:t>procedures completed </a:t>
            </a:r>
            <a:endParaRPr lang="en-US" sz="2400" dirty="0">
              <a:solidFill>
                <a:srgbClr val="2B286F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67648FD-4E6D-8923-CB1D-80CB97DDDA77}"/>
              </a:ext>
            </a:extLst>
          </p:cNvPr>
          <p:cNvSpPr/>
          <p:nvPr/>
        </p:nvSpPr>
        <p:spPr>
          <a:xfrm>
            <a:off x="10959879" y="4985355"/>
            <a:ext cx="1148885" cy="995670"/>
          </a:xfrm>
          <a:prstGeom prst="roundRect">
            <a:avLst/>
          </a:prstGeom>
          <a:noFill/>
          <a:ln w="9525" cap="flat" cmpd="sng" algn="ctr">
            <a:solidFill>
              <a:srgbClr val="2B286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ue and white logo&#10;&#10;Description automatically generated">
            <a:extLst>
              <a:ext uri="{FF2B5EF4-FFF2-40B4-BE49-F238E27FC236}">
                <a16:creationId xmlns:a16="http://schemas.microsoft.com/office/drawing/2014/main" id="{623F40B3-77BC-DC77-BE92-9AF25F32B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8149"/>
          <a:stretch/>
        </p:blipFill>
        <p:spPr>
          <a:xfrm rot="10800000">
            <a:off x="11503099" y="3284451"/>
            <a:ext cx="762000" cy="2265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21E829-CB94-0587-738E-8B60FBF9CE40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299723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51" grpId="0"/>
      <p:bldP spid="53" grpId="0"/>
      <p:bldP spid="69" grpId="0"/>
      <p:bldP spid="82" grpId="0"/>
      <p:bldP spid="97" grpId="0"/>
      <p:bldP spid="109" grpId="0"/>
      <p:bldP spid="118" grpId="0"/>
      <p:bldP spid="145" grpId="0"/>
      <p:bldP spid="7" grpId="0"/>
      <p:bldP spid="33" grpId="0"/>
      <p:bldP spid="34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83AA54F-A6DB-9F2A-3247-AA89EE406E2E}"/>
              </a:ext>
            </a:extLst>
          </p:cNvPr>
          <p:cNvSpPr txBox="1"/>
          <p:nvPr/>
        </p:nvSpPr>
        <p:spPr>
          <a:xfrm>
            <a:off x="3729822" y="1307401"/>
            <a:ext cx="471815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UNMET NEED:</a:t>
            </a:r>
          </a:p>
          <a:p>
            <a:pPr algn="ctr"/>
            <a:r>
              <a:rPr lang="en-US" sz="1467" b="1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SAFETY &amp; EFFICACY IN ALL PROSTATES </a:t>
            </a:r>
          </a:p>
          <a:p>
            <a:pPr algn="ctr"/>
            <a:r>
              <a:rPr lang="en-US" sz="1467" b="1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ALL SIZES, ALL SHAPES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F38A3B-5E06-DAA1-392F-9A3E4194654E}"/>
              </a:ext>
            </a:extLst>
          </p:cNvPr>
          <p:cNvSpPr/>
          <p:nvPr/>
        </p:nvSpPr>
        <p:spPr>
          <a:xfrm>
            <a:off x="9032594" y="4520357"/>
            <a:ext cx="2353625" cy="951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00BF6B-12AA-4138-9943-DB927621155A}"/>
              </a:ext>
            </a:extLst>
          </p:cNvPr>
          <p:cNvSpPr/>
          <p:nvPr/>
        </p:nvSpPr>
        <p:spPr>
          <a:xfrm>
            <a:off x="958193" y="4522523"/>
            <a:ext cx="2353625" cy="951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9" name="!!Non-Res-Sex/cont">
            <a:extLst>
              <a:ext uri="{FF2B5EF4-FFF2-40B4-BE49-F238E27FC236}">
                <a16:creationId xmlns:a16="http://schemas.microsoft.com/office/drawing/2014/main" id="{E64CC72E-D06C-E877-ED26-9494BF979062}"/>
              </a:ext>
            </a:extLst>
          </p:cNvPr>
          <p:cNvSpPr/>
          <p:nvPr/>
        </p:nvSpPr>
        <p:spPr>
          <a:xfrm>
            <a:off x="2432173" y="2873771"/>
            <a:ext cx="516467" cy="1600199"/>
          </a:xfrm>
          <a:prstGeom prst="rect">
            <a:avLst/>
          </a:prstGeom>
          <a:solidFill>
            <a:srgbClr val="008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40" name="Non-Res-sympt">
            <a:extLst>
              <a:ext uri="{FF2B5EF4-FFF2-40B4-BE49-F238E27FC236}">
                <a16:creationId xmlns:a16="http://schemas.microsoft.com/office/drawing/2014/main" id="{24D75EE6-8DAA-F2CF-8608-2781404C02E0}"/>
              </a:ext>
            </a:extLst>
          </p:cNvPr>
          <p:cNvSpPr/>
          <p:nvPr/>
        </p:nvSpPr>
        <p:spPr>
          <a:xfrm>
            <a:off x="1368465" y="3879607"/>
            <a:ext cx="516467" cy="594360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41" name="sympt">
            <a:extLst>
              <a:ext uri="{FF2B5EF4-FFF2-40B4-BE49-F238E27FC236}">
                <a16:creationId xmlns:a16="http://schemas.microsoft.com/office/drawing/2014/main" id="{6342DDC3-94EA-1C0D-FDC7-D4F27E1E20DF}"/>
              </a:ext>
            </a:extLst>
          </p:cNvPr>
          <p:cNvSpPr txBox="1"/>
          <p:nvPr/>
        </p:nvSpPr>
        <p:spPr>
          <a:xfrm>
            <a:off x="1031576" y="3392160"/>
            <a:ext cx="1190249" cy="4683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lnSpc>
                <a:spcPts val="1500"/>
              </a:lnSpc>
              <a:defRPr/>
            </a:pPr>
            <a:r>
              <a:rPr lang="en-US" sz="1200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SYMPTOM </a:t>
            </a:r>
          </a:p>
          <a:p>
            <a:pPr algn="ctr" defTabSz="914377">
              <a:lnSpc>
                <a:spcPts val="1500"/>
              </a:lnSpc>
              <a:defRPr/>
            </a:pPr>
            <a:r>
              <a:rPr lang="en-US" sz="1200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RELIEF</a:t>
            </a:r>
          </a:p>
        </p:txBody>
      </p:sp>
      <p:sp>
        <p:nvSpPr>
          <p:cNvPr id="42" name="!!Non-Res-sex/cont-Label">
            <a:extLst>
              <a:ext uri="{FF2B5EF4-FFF2-40B4-BE49-F238E27FC236}">
                <a16:creationId xmlns:a16="http://schemas.microsoft.com/office/drawing/2014/main" id="{6FE68D9B-4789-6728-6D93-704F3993573F}"/>
              </a:ext>
            </a:extLst>
          </p:cNvPr>
          <p:cNvSpPr txBox="1"/>
          <p:nvPr/>
        </p:nvSpPr>
        <p:spPr>
          <a:xfrm>
            <a:off x="1876304" y="1799552"/>
            <a:ext cx="1661243" cy="103611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en-US" sz="1333" b="1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PRIORITIZE</a:t>
            </a:r>
            <a:r>
              <a:rPr lang="en-US" sz="1333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 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SEXUAL 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FUNCTION &amp; CONTINENCE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PRESERVATION</a:t>
            </a:r>
          </a:p>
        </p:txBody>
      </p:sp>
      <p:sp>
        <p:nvSpPr>
          <p:cNvPr id="52" name="!!Res-Sympt">
            <a:extLst>
              <a:ext uri="{FF2B5EF4-FFF2-40B4-BE49-F238E27FC236}">
                <a16:creationId xmlns:a16="http://schemas.microsoft.com/office/drawing/2014/main" id="{2FC9483B-8EF7-5617-D451-02C96EF27F43}"/>
              </a:ext>
            </a:extLst>
          </p:cNvPr>
          <p:cNvSpPr/>
          <p:nvPr/>
        </p:nvSpPr>
        <p:spPr>
          <a:xfrm>
            <a:off x="9409717" y="2873771"/>
            <a:ext cx="516467" cy="1600199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53" name="Res-Sex/cont">
            <a:extLst>
              <a:ext uri="{FF2B5EF4-FFF2-40B4-BE49-F238E27FC236}">
                <a16:creationId xmlns:a16="http://schemas.microsoft.com/office/drawing/2014/main" id="{9494793F-9E3F-CCC3-50DB-BD6E3015683C}"/>
              </a:ext>
            </a:extLst>
          </p:cNvPr>
          <p:cNvSpPr/>
          <p:nvPr/>
        </p:nvSpPr>
        <p:spPr>
          <a:xfrm>
            <a:off x="10473425" y="3879607"/>
            <a:ext cx="516467" cy="594360"/>
          </a:xfrm>
          <a:prstGeom prst="rect">
            <a:avLst/>
          </a:prstGeom>
          <a:solidFill>
            <a:srgbClr val="008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66" name="!!Res-sympt-Label">
            <a:extLst>
              <a:ext uri="{FF2B5EF4-FFF2-40B4-BE49-F238E27FC236}">
                <a16:creationId xmlns:a16="http://schemas.microsoft.com/office/drawing/2014/main" id="{DC81644A-1976-E6D2-70F3-03CB316B5EF1}"/>
              </a:ext>
            </a:extLst>
          </p:cNvPr>
          <p:cNvSpPr txBox="1"/>
          <p:nvPr/>
        </p:nvSpPr>
        <p:spPr>
          <a:xfrm>
            <a:off x="8954103" y="2193962"/>
            <a:ext cx="1406948" cy="66075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lnSpc>
                <a:spcPts val="1500"/>
              </a:lnSpc>
              <a:defRPr/>
            </a:pPr>
            <a:r>
              <a:rPr lang="en-US" sz="1333" b="1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PRIORITIZE</a:t>
            </a:r>
            <a:endParaRPr lang="en-US" sz="1200" b="1" spc="200" dirty="0">
              <a:solidFill>
                <a:srgbClr val="2B286F"/>
              </a:solidFill>
              <a:latin typeface="+mj-lt"/>
              <a:ea typeface="Source Sans Pro" panose="020B0503030403020204" pitchFamily="34" charset="0"/>
            </a:endParaRPr>
          </a:p>
          <a:p>
            <a:pPr algn="ctr" defTabSz="914377">
              <a:lnSpc>
                <a:spcPts val="1500"/>
              </a:lnSpc>
              <a:defRPr/>
            </a:pPr>
            <a:r>
              <a:rPr lang="en-US" sz="1200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SYMPTOM </a:t>
            </a:r>
          </a:p>
          <a:p>
            <a:pPr algn="ctr" defTabSz="914377">
              <a:lnSpc>
                <a:spcPts val="1500"/>
              </a:lnSpc>
              <a:defRPr/>
            </a:pPr>
            <a:r>
              <a:rPr lang="en-US" sz="1200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RELIEF</a:t>
            </a:r>
          </a:p>
        </p:txBody>
      </p:sp>
      <p:sp>
        <p:nvSpPr>
          <p:cNvPr id="67" name="sex/cont">
            <a:extLst>
              <a:ext uri="{FF2B5EF4-FFF2-40B4-BE49-F238E27FC236}">
                <a16:creationId xmlns:a16="http://schemas.microsoft.com/office/drawing/2014/main" id="{C4B5C2C9-4CD8-7BD3-3820-030D523C9068}"/>
              </a:ext>
            </a:extLst>
          </p:cNvPr>
          <p:cNvSpPr txBox="1"/>
          <p:nvPr/>
        </p:nvSpPr>
        <p:spPr>
          <a:xfrm>
            <a:off x="9894687" y="3020036"/>
            <a:ext cx="1661243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SEXUAL 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FUNCTION &amp; CONTINENCE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PRESERVATION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476F6D5-2337-1EFC-CF0C-CBE611469570}"/>
              </a:ext>
            </a:extLst>
          </p:cNvPr>
          <p:cNvSpPr/>
          <p:nvPr/>
        </p:nvSpPr>
        <p:spPr>
          <a:xfrm>
            <a:off x="958193" y="4473970"/>
            <a:ext cx="2353625" cy="48553"/>
          </a:xfrm>
          <a:prstGeom prst="rect">
            <a:avLst/>
          </a:prstGeom>
          <a:solidFill>
            <a:srgbClr val="9C2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377">
              <a:defRPr/>
            </a:pPr>
            <a:endParaRPr lang="en-US" sz="15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2937FE1-BBAF-7886-6B16-650F0B28E678}"/>
              </a:ext>
            </a:extLst>
          </p:cNvPr>
          <p:cNvSpPr/>
          <p:nvPr/>
        </p:nvSpPr>
        <p:spPr>
          <a:xfrm>
            <a:off x="9032594" y="4473970"/>
            <a:ext cx="2353625" cy="48553"/>
          </a:xfrm>
          <a:prstGeom prst="rect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377">
              <a:defRPr/>
            </a:pPr>
            <a:endParaRPr lang="en-US" sz="15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ED4C9E1-5771-CEDF-714D-A133AA3B90AC}"/>
              </a:ext>
            </a:extLst>
          </p:cNvPr>
          <p:cNvGrpSpPr/>
          <p:nvPr/>
        </p:nvGrpSpPr>
        <p:grpSpPr>
          <a:xfrm>
            <a:off x="3662466" y="2090961"/>
            <a:ext cx="5271895" cy="2294271"/>
            <a:chOff x="3929410" y="1194942"/>
            <a:chExt cx="4068466" cy="177055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F355735-4B6E-1353-6C41-AB072570DD97}"/>
                </a:ext>
              </a:extLst>
            </p:cNvPr>
            <p:cNvSpPr txBox="1"/>
            <p:nvPr/>
          </p:nvSpPr>
          <p:spPr>
            <a:xfrm>
              <a:off x="3929410" y="2626929"/>
              <a:ext cx="780235" cy="33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small</a:t>
              </a:r>
            </a:p>
            <a:p>
              <a:pPr algn="ctr" defTabSz="914377">
                <a:defRPr/>
              </a:pPr>
              <a:r>
                <a:rPr lang="en-US" sz="1051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(30-40mL)</a:t>
              </a:r>
              <a:endParaRPr lang="en-US" sz="1051" baseline="30000" dirty="0">
                <a:solidFill>
                  <a:srgbClr val="53565A"/>
                </a:solidFill>
                <a:latin typeface="+mj-lt"/>
                <a:ea typeface="Source Sans Pro" panose="020B0503030403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3CE9EC-9902-91DD-6155-1221306FFADD}"/>
                </a:ext>
              </a:extLst>
            </p:cNvPr>
            <p:cNvSpPr txBox="1"/>
            <p:nvPr/>
          </p:nvSpPr>
          <p:spPr>
            <a:xfrm>
              <a:off x="4733920" y="2626929"/>
              <a:ext cx="881770" cy="33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medium</a:t>
              </a:r>
            </a:p>
            <a:p>
              <a:pPr algn="ctr" defTabSz="914377">
                <a:defRPr/>
              </a:pPr>
              <a:r>
                <a:rPr lang="en-US" sz="1051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(40-80mL)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8D0BBE1-1D45-17B5-2E9E-8F0A7374B566}"/>
                </a:ext>
              </a:extLst>
            </p:cNvPr>
            <p:cNvSpPr txBox="1"/>
            <p:nvPr/>
          </p:nvSpPr>
          <p:spPr>
            <a:xfrm>
              <a:off x="5727690" y="2626929"/>
              <a:ext cx="881771" cy="33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large</a:t>
              </a:r>
              <a:endParaRPr lang="en-US" sz="1100" dirty="0">
                <a:solidFill>
                  <a:srgbClr val="53565A"/>
                </a:solidFill>
                <a:latin typeface="+mj-lt"/>
                <a:ea typeface="Source Sans Pro" panose="020B0503030403020204" pitchFamily="34" charset="0"/>
              </a:endParaRPr>
            </a:p>
            <a:p>
              <a:pPr algn="ctr" defTabSz="914377">
                <a:defRPr/>
              </a:pPr>
              <a:r>
                <a:rPr lang="en-US" sz="1051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(80-150mL)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53FE582-6DAA-9AB8-486A-7A42D617FA3C}"/>
                </a:ext>
              </a:extLst>
            </p:cNvPr>
            <p:cNvGrpSpPr/>
            <p:nvPr/>
          </p:nvGrpSpPr>
          <p:grpSpPr>
            <a:xfrm>
              <a:off x="6554745" y="1194942"/>
              <a:ext cx="1443131" cy="1770552"/>
              <a:chOff x="6425296" y="1194942"/>
              <a:chExt cx="1443131" cy="1770552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0FD747C-85EE-973C-0E96-2C84060498F8}"/>
                  </a:ext>
                </a:extLst>
              </p:cNvPr>
              <p:cNvSpPr txBox="1"/>
              <p:nvPr/>
            </p:nvSpPr>
            <p:spPr>
              <a:xfrm>
                <a:off x="6631725" y="2626929"/>
                <a:ext cx="1030272" cy="33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rgbClr val="53565A"/>
                    </a:solidFill>
                    <a:latin typeface="+mj-lt"/>
                    <a:ea typeface="Source Sans Pro" panose="020B0503030403020204" pitchFamily="34" charset="0"/>
                  </a:rPr>
                  <a:t>extra large</a:t>
                </a:r>
              </a:p>
              <a:p>
                <a:pPr algn="ctr" defTabSz="914377">
                  <a:defRPr/>
                </a:pPr>
                <a:r>
                  <a:rPr lang="en-US" sz="1051" dirty="0">
                    <a:solidFill>
                      <a:srgbClr val="53565A"/>
                    </a:solidFill>
                    <a:latin typeface="+mj-lt"/>
                    <a:ea typeface="Source Sans Pro" panose="020B0503030403020204" pitchFamily="34" charset="0"/>
                  </a:rPr>
                  <a:t>(150mL+)</a:t>
                </a:r>
              </a:p>
            </p:txBody>
          </p:sp>
          <p:pic>
            <p:nvPicPr>
              <p:cNvPr id="76" name="Picture 4" descr="Avocado transparent PNG - StickPNG">
                <a:extLst>
                  <a:ext uri="{FF2B5EF4-FFF2-40B4-BE49-F238E27FC236}">
                    <a16:creationId xmlns:a16="http://schemas.microsoft.com/office/drawing/2014/main" id="{1239EEBF-0CCF-E8B9-EB05-6A4650556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5296" y="1194942"/>
                <a:ext cx="1443131" cy="1443131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7" name="Picture 3">
            <a:extLst>
              <a:ext uri="{FF2B5EF4-FFF2-40B4-BE49-F238E27FC236}">
                <a16:creationId xmlns:a16="http://schemas.microsoft.com/office/drawing/2014/main" id="{A5B07800-7217-2395-1F8C-78BB6082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78" y="2622444"/>
            <a:ext cx="1063831" cy="1251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DC40C3F1-EF66-5CAB-1FEA-D5A23770DB24}"/>
              </a:ext>
            </a:extLst>
          </p:cNvPr>
          <p:cNvGrpSpPr/>
          <p:nvPr/>
        </p:nvGrpSpPr>
        <p:grpSpPr>
          <a:xfrm>
            <a:off x="3513930" y="1820873"/>
            <a:ext cx="5411173" cy="2034693"/>
            <a:chOff x="3935440" y="1296498"/>
            <a:chExt cx="4175949" cy="157022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7EB9DBB-493F-B15B-8CA1-4213F8E2E4CA}"/>
                </a:ext>
              </a:extLst>
            </p:cNvPr>
            <p:cNvSpPr txBox="1"/>
            <p:nvPr/>
          </p:nvSpPr>
          <p:spPr>
            <a:xfrm>
              <a:off x="3935440" y="1296498"/>
              <a:ext cx="4175949" cy="23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endParaRPr lang="en-US" sz="1400" spc="200" dirty="0">
                <a:solidFill>
                  <a:srgbClr val="53565A"/>
                </a:solidFill>
                <a:latin typeface="+mj-lt"/>
                <a:ea typeface="Source Sans Pro" panose="020B0503030403020204" pitchFamily="34" charset="0"/>
              </a:endParaRPr>
            </a:p>
          </p:txBody>
        </p:sp>
        <p:pic>
          <p:nvPicPr>
            <p:cNvPr id="80" name="Picture 4" descr="Kiwi PNG images, free fruit kiwi PNG pictures download">
              <a:extLst>
                <a:ext uri="{FF2B5EF4-FFF2-40B4-BE49-F238E27FC236}">
                  <a16:creationId xmlns:a16="http://schemas.microsoft.com/office/drawing/2014/main" id="{6035DF5C-DCC3-6655-9179-C1E91B15F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84511" y="2274846"/>
              <a:ext cx="651232" cy="53252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51AD28FB-FDF5-01B8-9871-FC9E1C86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621" y="3244164"/>
            <a:ext cx="409359" cy="582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063E2DC9-46D6-99D5-B2BB-1259F152DD00}"/>
              </a:ext>
            </a:extLst>
          </p:cNvPr>
          <p:cNvSpPr/>
          <p:nvPr/>
        </p:nvSpPr>
        <p:spPr>
          <a:xfrm rot="16200000">
            <a:off x="3426592" y="5252092"/>
            <a:ext cx="152400" cy="155127"/>
          </a:xfrm>
          <a:prstGeom prst="triangle">
            <a:avLst/>
          </a:prstGeom>
          <a:solidFill>
            <a:srgbClr val="9C248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60713C08-2AE6-B604-0196-D3D508EF525F}"/>
              </a:ext>
            </a:extLst>
          </p:cNvPr>
          <p:cNvSpPr/>
          <p:nvPr/>
        </p:nvSpPr>
        <p:spPr>
          <a:xfrm rot="5400000">
            <a:off x="8659935" y="4654989"/>
            <a:ext cx="152400" cy="155127"/>
          </a:xfrm>
          <a:prstGeom prst="triangle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DD94F43-2766-3D10-471D-7D329E2169FD}"/>
              </a:ext>
            </a:extLst>
          </p:cNvPr>
          <p:cNvSpPr/>
          <p:nvPr/>
        </p:nvSpPr>
        <p:spPr>
          <a:xfrm>
            <a:off x="5640263" y="4568652"/>
            <a:ext cx="2807715" cy="277956"/>
          </a:xfrm>
          <a:prstGeom prst="rect">
            <a:avLst/>
          </a:prstGeom>
          <a:gradFill flip="none" rotWithShape="1">
            <a:gsLst>
              <a:gs pos="0">
                <a:srgbClr val="FCB813"/>
              </a:gs>
              <a:gs pos="55000">
                <a:srgbClr val="FCB813"/>
              </a:gs>
              <a:gs pos="92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endParaRPr lang="en-US" sz="24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A408F02-D762-4CDF-CA95-0344A993C804}"/>
              </a:ext>
            </a:extLst>
          </p:cNvPr>
          <p:cNvSpPr/>
          <p:nvPr/>
        </p:nvSpPr>
        <p:spPr>
          <a:xfrm rot="10800000">
            <a:off x="3729822" y="4571994"/>
            <a:ext cx="2262845" cy="271272"/>
          </a:xfrm>
          <a:prstGeom prst="rect">
            <a:avLst/>
          </a:prstGeom>
          <a:gradFill flip="none" rotWithShape="1">
            <a:gsLst>
              <a:gs pos="0">
                <a:srgbClr val="FCB813"/>
              </a:gs>
              <a:gs pos="56000">
                <a:srgbClr val="FCB813"/>
              </a:gs>
              <a:gs pos="8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endParaRPr lang="en-US" sz="24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572A4E7-3562-37D6-7D29-10A91AFACDA5}"/>
              </a:ext>
            </a:extLst>
          </p:cNvPr>
          <p:cNvSpPr/>
          <p:nvPr/>
        </p:nvSpPr>
        <p:spPr>
          <a:xfrm>
            <a:off x="3937831" y="4501301"/>
            <a:ext cx="1433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7">
              <a:defRPr/>
            </a:pPr>
            <a:r>
              <a:rPr lang="en-US" sz="2000" dirty="0">
                <a:latin typeface="+mj-lt"/>
                <a:ea typeface="Source Sans Pro" panose="020B0503030403020204" pitchFamily="34" charset="0"/>
              </a:rPr>
              <a:t>TURP &amp; PVP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6516050-115B-6F4F-37A3-003D64264C0E}"/>
              </a:ext>
            </a:extLst>
          </p:cNvPr>
          <p:cNvSpPr/>
          <p:nvPr/>
        </p:nvSpPr>
        <p:spPr>
          <a:xfrm>
            <a:off x="6207434" y="4491141"/>
            <a:ext cx="2305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7">
              <a:defRPr/>
            </a:pPr>
            <a:r>
              <a:rPr lang="en-US" sz="2000" dirty="0">
                <a:latin typeface="+mj-lt"/>
                <a:ea typeface="Source Sans Pro" panose="020B0503030403020204" pitchFamily="34" charset="0"/>
              </a:rPr>
              <a:t>Enucleation &amp; Simple</a:t>
            </a:r>
          </a:p>
        </p:txBody>
      </p:sp>
      <p:sp>
        <p:nvSpPr>
          <p:cNvPr id="88" name="sympt">
            <a:extLst>
              <a:ext uri="{FF2B5EF4-FFF2-40B4-BE49-F238E27FC236}">
                <a16:creationId xmlns:a16="http://schemas.microsoft.com/office/drawing/2014/main" id="{462A6731-A77E-0C4B-0876-04BF29A25A52}"/>
              </a:ext>
            </a:extLst>
          </p:cNvPr>
          <p:cNvSpPr txBox="1"/>
          <p:nvPr/>
        </p:nvSpPr>
        <p:spPr>
          <a:xfrm>
            <a:off x="947658" y="4812656"/>
            <a:ext cx="237469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000" spc="200" dirty="0">
                <a:solidFill>
                  <a:srgbClr val="9C248F"/>
                </a:solidFill>
                <a:latin typeface="+mj-lt"/>
                <a:ea typeface="Source Sans Pro" panose="020B0503030403020204" pitchFamily="34" charset="0"/>
              </a:rPr>
              <a:t>NON-RESECTIVE</a:t>
            </a:r>
          </a:p>
        </p:txBody>
      </p:sp>
      <p:sp>
        <p:nvSpPr>
          <p:cNvPr id="89" name="sympt">
            <a:extLst>
              <a:ext uri="{FF2B5EF4-FFF2-40B4-BE49-F238E27FC236}">
                <a16:creationId xmlns:a16="http://schemas.microsoft.com/office/drawing/2014/main" id="{0434CB78-D034-B1EB-963A-4DA747EAD62A}"/>
              </a:ext>
            </a:extLst>
          </p:cNvPr>
          <p:cNvSpPr txBox="1"/>
          <p:nvPr/>
        </p:nvSpPr>
        <p:spPr>
          <a:xfrm>
            <a:off x="9022025" y="4846127"/>
            <a:ext cx="2374695" cy="302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>
              <a:lnSpc>
                <a:spcPts val="1500"/>
              </a:lnSpc>
              <a:defRPr/>
            </a:pPr>
            <a:r>
              <a:rPr lang="en-US" sz="2000" spc="200" dirty="0">
                <a:solidFill>
                  <a:srgbClr val="FCB813"/>
                </a:solidFill>
                <a:latin typeface="+mj-lt"/>
                <a:ea typeface="Source Sans Pro" panose="020B0503030403020204" pitchFamily="34" charset="0"/>
              </a:rPr>
              <a:t>RESECTIVE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D2E5C73-5918-5D2C-D60E-6A3590E4F946}"/>
              </a:ext>
            </a:extLst>
          </p:cNvPr>
          <p:cNvSpPr/>
          <p:nvPr/>
        </p:nvSpPr>
        <p:spPr>
          <a:xfrm>
            <a:off x="3729820" y="5189276"/>
            <a:ext cx="2117717" cy="277956"/>
          </a:xfrm>
          <a:prstGeom prst="rect">
            <a:avLst/>
          </a:prstGeom>
          <a:gradFill flip="none" rotWithShape="1">
            <a:gsLst>
              <a:gs pos="0">
                <a:srgbClr val="9C248F"/>
              </a:gs>
              <a:gs pos="84000">
                <a:srgbClr val="9C248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dirty="0">
                <a:solidFill>
                  <a:srgbClr val="FFFFFF"/>
                </a:solidFill>
                <a:latin typeface="+mj-lt"/>
                <a:ea typeface="Source Sans Pro" panose="020B0503030403020204" pitchFamily="34" charset="0"/>
              </a:rPr>
              <a:t>MIST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093AD-760C-CF95-3B3C-B64FCBDD0CC9}"/>
              </a:ext>
            </a:extLst>
          </p:cNvPr>
          <p:cNvSpPr txBox="1"/>
          <p:nvPr/>
        </p:nvSpPr>
        <p:spPr>
          <a:xfrm>
            <a:off x="2308572" y="5952369"/>
            <a:ext cx="757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prstClr val="white">
                    <a:lumMod val="50000"/>
                  </a:prst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PVP: </a:t>
            </a:r>
            <a:r>
              <a:rPr lang="en-GB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Photovaporization</a:t>
            </a:r>
            <a:r>
              <a:rPr lang="en-GB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of Prostate</a:t>
            </a:r>
          </a:p>
          <a:p>
            <a:r>
              <a:rPr lang="en-GB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MIST: Minimally Invasive Surgical Technology.</a:t>
            </a:r>
          </a:p>
          <a:p>
            <a:r>
              <a:rPr lang="en-GB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BPH size ranges: AUA Guidelines: Surgical Management of BPH/Lower Urinary Tract Symptoms (2018, amended 2019, 2020) Published 2018, Amended 2019, 2020.</a:t>
            </a:r>
          </a:p>
          <a:p>
            <a:r>
              <a:rPr lang="en-GB" dirty="0" err="1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Tanneru</a:t>
            </a:r>
            <a:r>
              <a:rPr lang="en-GB" dirty="0">
                <a:solidFill>
                  <a:srgbClr val="53565A"/>
                </a:solidFill>
                <a:effectLst/>
                <a:latin typeface="Tw Cen MT" panose="020B0602020104020603" pitchFamily="34" charset="77"/>
              </a:rPr>
              <a:t> et al: An Indirect Comparison of Newer Minimally Invasive Treatments for Benign Prostatic Hyperplasia: A Network Meta-Analysis Model, 2020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545478-D98F-422F-FB3E-32E0BB50CDA7}"/>
              </a:ext>
            </a:extLst>
          </p:cNvPr>
          <p:cNvSpPr txBox="1">
            <a:spLocks/>
          </p:cNvSpPr>
          <p:nvPr/>
        </p:nvSpPr>
        <p:spPr>
          <a:xfrm>
            <a:off x="393640" y="312588"/>
            <a:ext cx="11162289" cy="112959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B286F"/>
                </a:solidFill>
              </a:rPr>
              <a:t>AQUABLATION THERAPY MINIMISES THE COMPROMISE IN ALL PROSTATES</a:t>
            </a:r>
          </a:p>
          <a:p>
            <a:r>
              <a:rPr lang="en-US" sz="2000" dirty="0">
                <a:solidFill>
                  <a:srgbClr val="0094D9"/>
                </a:solidFill>
              </a:rPr>
              <a:t>UROLOGISTS CAN TREAT MORE PATIENTS WITH A SINGLE MODALITY</a:t>
            </a:r>
            <a:endParaRPr lang="en-US" sz="2800" dirty="0">
              <a:solidFill>
                <a:srgbClr val="0094D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A8E25-550E-F9C1-B398-1DC20D989A89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559617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9" grpId="0" animBg="1"/>
      <p:bldP spid="40" grpId="0" animBg="1"/>
      <p:bldP spid="41" grpId="0"/>
      <p:bldP spid="42" grpId="0"/>
      <p:bldP spid="52" grpId="0" animBg="1"/>
      <p:bldP spid="53" grpId="0" animBg="1"/>
      <p:bldP spid="66" grpId="0"/>
      <p:bldP spid="67" grpId="0"/>
      <p:bldP spid="68" grpId="0" animBg="1"/>
      <p:bldP spid="69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3ED4C9E1-5771-CEDF-714D-A133AA3B90AC}"/>
              </a:ext>
            </a:extLst>
          </p:cNvPr>
          <p:cNvGrpSpPr/>
          <p:nvPr/>
        </p:nvGrpSpPr>
        <p:grpSpPr>
          <a:xfrm>
            <a:off x="3662466" y="2090961"/>
            <a:ext cx="5271895" cy="2294271"/>
            <a:chOff x="3929410" y="1194942"/>
            <a:chExt cx="4068466" cy="177055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F355735-4B6E-1353-6C41-AB072570DD97}"/>
                </a:ext>
              </a:extLst>
            </p:cNvPr>
            <p:cNvSpPr txBox="1"/>
            <p:nvPr/>
          </p:nvSpPr>
          <p:spPr>
            <a:xfrm>
              <a:off x="3929410" y="2626929"/>
              <a:ext cx="780235" cy="33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small</a:t>
              </a:r>
            </a:p>
            <a:p>
              <a:pPr algn="ctr" defTabSz="914377">
                <a:defRPr/>
              </a:pPr>
              <a:r>
                <a:rPr lang="en-US" sz="1051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(30-40mL)</a:t>
              </a:r>
              <a:endParaRPr lang="en-US" sz="1051" baseline="30000" dirty="0">
                <a:solidFill>
                  <a:srgbClr val="53565A"/>
                </a:solidFill>
                <a:latin typeface="+mj-lt"/>
                <a:ea typeface="Source Sans Pro" panose="020B0503030403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3CE9EC-9902-91DD-6155-1221306FFADD}"/>
                </a:ext>
              </a:extLst>
            </p:cNvPr>
            <p:cNvSpPr txBox="1"/>
            <p:nvPr/>
          </p:nvSpPr>
          <p:spPr>
            <a:xfrm>
              <a:off x="4733920" y="2626929"/>
              <a:ext cx="881770" cy="33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medium</a:t>
              </a:r>
            </a:p>
            <a:p>
              <a:pPr algn="ctr" defTabSz="914377">
                <a:defRPr/>
              </a:pPr>
              <a:r>
                <a:rPr lang="en-US" sz="1051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(40-80mL)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8D0BBE1-1D45-17B5-2E9E-8F0A7374B566}"/>
                </a:ext>
              </a:extLst>
            </p:cNvPr>
            <p:cNvSpPr txBox="1"/>
            <p:nvPr/>
          </p:nvSpPr>
          <p:spPr>
            <a:xfrm>
              <a:off x="5727690" y="2626929"/>
              <a:ext cx="881771" cy="33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large</a:t>
              </a:r>
              <a:endParaRPr lang="en-US" sz="1100" dirty="0">
                <a:solidFill>
                  <a:srgbClr val="53565A"/>
                </a:solidFill>
                <a:latin typeface="+mj-lt"/>
                <a:ea typeface="Source Sans Pro" panose="020B0503030403020204" pitchFamily="34" charset="0"/>
              </a:endParaRPr>
            </a:p>
            <a:p>
              <a:pPr algn="ctr" defTabSz="914377">
                <a:defRPr/>
              </a:pPr>
              <a:r>
                <a:rPr lang="en-US" sz="1051" dirty="0">
                  <a:solidFill>
                    <a:srgbClr val="53565A"/>
                  </a:solidFill>
                  <a:latin typeface="+mj-lt"/>
                  <a:ea typeface="Source Sans Pro" panose="020B0503030403020204" pitchFamily="34" charset="0"/>
                </a:rPr>
                <a:t>(80-150mL)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53FE582-6DAA-9AB8-486A-7A42D617FA3C}"/>
                </a:ext>
              </a:extLst>
            </p:cNvPr>
            <p:cNvGrpSpPr/>
            <p:nvPr/>
          </p:nvGrpSpPr>
          <p:grpSpPr>
            <a:xfrm>
              <a:off x="6554745" y="1194942"/>
              <a:ext cx="1443131" cy="1770552"/>
              <a:chOff x="6425296" y="1194942"/>
              <a:chExt cx="1443131" cy="1770552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0FD747C-85EE-973C-0E96-2C84060498F8}"/>
                  </a:ext>
                </a:extLst>
              </p:cNvPr>
              <p:cNvSpPr txBox="1"/>
              <p:nvPr/>
            </p:nvSpPr>
            <p:spPr>
              <a:xfrm>
                <a:off x="6631725" y="2626929"/>
                <a:ext cx="1030272" cy="33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rgbClr val="53565A"/>
                    </a:solidFill>
                    <a:latin typeface="+mj-lt"/>
                    <a:ea typeface="Source Sans Pro" panose="020B0503030403020204" pitchFamily="34" charset="0"/>
                  </a:rPr>
                  <a:t>extra large</a:t>
                </a:r>
              </a:p>
              <a:p>
                <a:pPr algn="ctr" defTabSz="914377">
                  <a:defRPr/>
                </a:pPr>
                <a:r>
                  <a:rPr lang="en-US" sz="1051" dirty="0">
                    <a:solidFill>
                      <a:srgbClr val="53565A"/>
                    </a:solidFill>
                    <a:latin typeface="+mj-lt"/>
                    <a:ea typeface="Source Sans Pro" panose="020B0503030403020204" pitchFamily="34" charset="0"/>
                  </a:rPr>
                  <a:t>(150mL+)</a:t>
                </a:r>
              </a:p>
            </p:txBody>
          </p:sp>
          <p:pic>
            <p:nvPicPr>
              <p:cNvPr id="76" name="Picture 4" descr="Avocado transparent PNG - StickPNG">
                <a:extLst>
                  <a:ext uri="{FF2B5EF4-FFF2-40B4-BE49-F238E27FC236}">
                    <a16:creationId xmlns:a16="http://schemas.microsoft.com/office/drawing/2014/main" id="{1239EEBF-0CCF-E8B9-EB05-6A4650556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5296" y="1194942"/>
                <a:ext cx="1443131" cy="1443131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7" name="Picture 3">
            <a:extLst>
              <a:ext uri="{FF2B5EF4-FFF2-40B4-BE49-F238E27FC236}">
                <a16:creationId xmlns:a16="http://schemas.microsoft.com/office/drawing/2014/main" id="{A5B07800-7217-2395-1F8C-78BB6082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78" y="2622444"/>
            <a:ext cx="1063831" cy="1251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DC40C3F1-EF66-5CAB-1FEA-D5A23770DB24}"/>
              </a:ext>
            </a:extLst>
          </p:cNvPr>
          <p:cNvGrpSpPr/>
          <p:nvPr/>
        </p:nvGrpSpPr>
        <p:grpSpPr>
          <a:xfrm>
            <a:off x="3513930" y="1820873"/>
            <a:ext cx="5411173" cy="2034693"/>
            <a:chOff x="3935440" y="1296498"/>
            <a:chExt cx="4175949" cy="157022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7EB9DBB-493F-B15B-8CA1-4213F8E2E4CA}"/>
                </a:ext>
              </a:extLst>
            </p:cNvPr>
            <p:cNvSpPr txBox="1"/>
            <p:nvPr/>
          </p:nvSpPr>
          <p:spPr>
            <a:xfrm>
              <a:off x="3935440" y="1296498"/>
              <a:ext cx="4175949" cy="23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endParaRPr lang="en-US" sz="1400" spc="200" dirty="0">
                <a:solidFill>
                  <a:srgbClr val="53565A"/>
                </a:solidFill>
                <a:latin typeface="+mj-lt"/>
                <a:ea typeface="Source Sans Pro" panose="020B0503030403020204" pitchFamily="34" charset="0"/>
              </a:endParaRPr>
            </a:p>
          </p:txBody>
        </p:sp>
        <p:pic>
          <p:nvPicPr>
            <p:cNvPr id="80" name="Picture 4" descr="Kiwi PNG images, free fruit kiwi PNG pictures download">
              <a:extLst>
                <a:ext uri="{FF2B5EF4-FFF2-40B4-BE49-F238E27FC236}">
                  <a16:creationId xmlns:a16="http://schemas.microsoft.com/office/drawing/2014/main" id="{6035DF5C-DCC3-6655-9179-C1E91B15F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84511" y="2274846"/>
              <a:ext cx="651232" cy="53252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51AD28FB-FDF5-01B8-9871-FC9E1C86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621" y="3244164"/>
            <a:ext cx="409359" cy="582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9093AD-760C-CF95-3B3C-B64FCBDD0CC9}"/>
              </a:ext>
            </a:extLst>
          </p:cNvPr>
          <p:cNvSpPr txBox="1"/>
          <p:nvPr/>
        </p:nvSpPr>
        <p:spPr>
          <a:xfrm>
            <a:off x="2665083" y="6329968"/>
            <a:ext cx="60331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prstClr val="white">
                    <a:lumMod val="50000"/>
                  </a:prst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>
              <a:defRPr/>
            </a:pPr>
            <a:r>
              <a:rPr lang="en-US" dirty="0">
                <a:solidFill>
                  <a:srgbClr val="53565A"/>
                </a:solidFill>
                <a:latin typeface="+mn-lt"/>
                <a:ea typeface="Source Sans Pro Light" panose="020B0403030403020204" pitchFamily="34" charset="0"/>
              </a:rPr>
              <a:t>BPH size ranges: AUA Guidelines: Surgical Management of BPH/Lower Urinary Tract Symptoms Published 2018, Amended 2019, 2020.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39359F-5026-B923-6D84-46D86CDDE1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6686" y="4155429"/>
            <a:ext cx="6120693" cy="701312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1AFCA578-B03F-95EC-F2C8-9E49E38E2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604" y="4810932"/>
            <a:ext cx="4765042" cy="10202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86CCCF-18BB-A049-0FA0-935C02629154}"/>
              </a:ext>
            </a:extLst>
          </p:cNvPr>
          <p:cNvSpPr/>
          <p:nvPr/>
        </p:nvSpPr>
        <p:spPr>
          <a:xfrm>
            <a:off x="527295" y="4394363"/>
            <a:ext cx="2355176" cy="12464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noProof="0" dirty="0">
                <a:solidFill>
                  <a:srgbClr val="0094D9"/>
                </a:solidFill>
              </a:rPr>
              <a:t>CLINICAL VALUE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4D9"/>
              </a:solidFill>
              <a:effectLst/>
              <a:uLnTx/>
              <a:uFillTx/>
            </a:endParaRP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53565A"/>
                </a:solidFill>
              </a:rPr>
              <a:t>Limits the compromise of safety &amp; efficacy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53565A"/>
                </a:solidFill>
              </a:rPr>
              <a:t>Treats all prostate sizes &amp; shapes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86673D-030E-F619-A3FD-518E3ADEA147}"/>
              </a:ext>
            </a:extLst>
          </p:cNvPr>
          <p:cNvSpPr/>
          <p:nvPr/>
        </p:nvSpPr>
        <p:spPr>
          <a:xfrm>
            <a:off x="9551780" y="4394363"/>
            <a:ext cx="25431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lang="en-US" b="1" dirty="0">
                <a:solidFill>
                  <a:srgbClr val="0094D9"/>
                </a:solidFill>
              </a:rPr>
              <a:t>STRATEGIC VALUE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3565A"/>
                </a:solidFill>
              </a:rPr>
              <a:t>Helps drive Day Case surgery</a:t>
            </a:r>
          </a:p>
        </p:txBody>
      </p:sp>
      <p:pic>
        <p:nvPicPr>
          <p:cNvPr id="8" name="Picture 7" descr="A blue check mark and person&#10;&#10;Description automatically generated">
            <a:extLst>
              <a:ext uri="{FF2B5EF4-FFF2-40B4-BE49-F238E27FC236}">
                <a16:creationId xmlns:a16="http://schemas.microsoft.com/office/drawing/2014/main" id="{0202299D-56F2-C6C8-C547-21824CEDF9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3202" y="3620270"/>
            <a:ext cx="734490" cy="586108"/>
          </a:xfrm>
          <a:prstGeom prst="rect">
            <a:avLst/>
          </a:prstGeom>
        </p:spPr>
      </p:pic>
      <p:pic>
        <p:nvPicPr>
          <p:cNvPr id="9" name="Picture 8" descr="A blue arrow pointing up&#10;&#10;Description automatically generated">
            <a:extLst>
              <a:ext uri="{FF2B5EF4-FFF2-40B4-BE49-F238E27FC236}">
                <a16:creationId xmlns:a16="http://schemas.microsoft.com/office/drawing/2014/main" id="{EFB34538-E5AD-BDF9-900E-7209298AA1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3668" y="3605432"/>
            <a:ext cx="741909" cy="6009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1E54F71-304A-2CA5-9614-FE312DF57E29}"/>
              </a:ext>
            </a:extLst>
          </p:cNvPr>
          <p:cNvSpPr/>
          <p:nvPr/>
        </p:nvSpPr>
        <p:spPr>
          <a:xfrm>
            <a:off x="-5781688" y="4522523"/>
            <a:ext cx="2353625" cy="951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2" name="!!Non-Res-Sex/cont">
            <a:extLst>
              <a:ext uri="{FF2B5EF4-FFF2-40B4-BE49-F238E27FC236}">
                <a16:creationId xmlns:a16="http://schemas.microsoft.com/office/drawing/2014/main" id="{8FA67FE0-10DF-3E1B-240D-41EF713929F5}"/>
              </a:ext>
            </a:extLst>
          </p:cNvPr>
          <p:cNvSpPr/>
          <p:nvPr/>
        </p:nvSpPr>
        <p:spPr>
          <a:xfrm>
            <a:off x="-4307708" y="2873771"/>
            <a:ext cx="516467" cy="1600199"/>
          </a:xfrm>
          <a:prstGeom prst="rect">
            <a:avLst/>
          </a:prstGeom>
          <a:solidFill>
            <a:srgbClr val="008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3" name="Non-Res-sympt">
            <a:extLst>
              <a:ext uri="{FF2B5EF4-FFF2-40B4-BE49-F238E27FC236}">
                <a16:creationId xmlns:a16="http://schemas.microsoft.com/office/drawing/2014/main" id="{CD3A51A7-68D5-515E-B00E-553B829E0311}"/>
              </a:ext>
            </a:extLst>
          </p:cNvPr>
          <p:cNvSpPr/>
          <p:nvPr/>
        </p:nvSpPr>
        <p:spPr>
          <a:xfrm>
            <a:off x="-5371416" y="3879607"/>
            <a:ext cx="516467" cy="594360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4" name="sympt">
            <a:extLst>
              <a:ext uri="{FF2B5EF4-FFF2-40B4-BE49-F238E27FC236}">
                <a16:creationId xmlns:a16="http://schemas.microsoft.com/office/drawing/2014/main" id="{37CA9AF5-C8CB-BE63-57F7-AB132F68EBCE}"/>
              </a:ext>
            </a:extLst>
          </p:cNvPr>
          <p:cNvSpPr txBox="1"/>
          <p:nvPr/>
        </p:nvSpPr>
        <p:spPr>
          <a:xfrm>
            <a:off x="-5708305" y="3392160"/>
            <a:ext cx="1190249" cy="4683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lnSpc>
                <a:spcPts val="1500"/>
              </a:lnSpc>
              <a:defRPr/>
            </a:pPr>
            <a:r>
              <a:rPr lang="en-US" sz="1200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SYMPTOM </a:t>
            </a:r>
          </a:p>
          <a:p>
            <a:pPr algn="ctr" defTabSz="914377">
              <a:lnSpc>
                <a:spcPts val="1500"/>
              </a:lnSpc>
              <a:defRPr/>
            </a:pPr>
            <a:r>
              <a:rPr lang="en-US" sz="1200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RELIEF</a:t>
            </a:r>
          </a:p>
        </p:txBody>
      </p:sp>
      <p:sp>
        <p:nvSpPr>
          <p:cNvPr id="25" name="!!Non-Res-sex/cont-Label">
            <a:extLst>
              <a:ext uri="{FF2B5EF4-FFF2-40B4-BE49-F238E27FC236}">
                <a16:creationId xmlns:a16="http://schemas.microsoft.com/office/drawing/2014/main" id="{538F2C61-E552-7977-5CB5-0C4152437E39}"/>
              </a:ext>
            </a:extLst>
          </p:cNvPr>
          <p:cNvSpPr txBox="1"/>
          <p:nvPr/>
        </p:nvSpPr>
        <p:spPr>
          <a:xfrm>
            <a:off x="-4863577" y="1799552"/>
            <a:ext cx="1661243" cy="103611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en-US" sz="1333" b="1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PRIORITIZE</a:t>
            </a:r>
            <a:r>
              <a:rPr lang="en-US" sz="1333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 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SEXUAL 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FUNCTION &amp; CONTINENCE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PRESERVATION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C5AF42-D6BA-7F14-1F26-D4EF31D33FE0}"/>
              </a:ext>
            </a:extLst>
          </p:cNvPr>
          <p:cNvSpPr/>
          <p:nvPr/>
        </p:nvSpPr>
        <p:spPr>
          <a:xfrm>
            <a:off x="-5781688" y="4473970"/>
            <a:ext cx="2353625" cy="48553"/>
          </a:xfrm>
          <a:prstGeom prst="rect">
            <a:avLst/>
          </a:prstGeom>
          <a:solidFill>
            <a:srgbClr val="9C2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377">
              <a:defRPr/>
            </a:pPr>
            <a:endParaRPr lang="en-US" sz="15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7" name="Isosceles Triangle 81">
            <a:extLst>
              <a:ext uri="{FF2B5EF4-FFF2-40B4-BE49-F238E27FC236}">
                <a16:creationId xmlns:a16="http://schemas.microsoft.com/office/drawing/2014/main" id="{B4B298E3-92AE-AE48-E2F3-D1AA0FC4FF19}"/>
              </a:ext>
            </a:extLst>
          </p:cNvPr>
          <p:cNvSpPr/>
          <p:nvPr/>
        </p:nvSpPr>
        <p:spPr>
          <a:xfrm rot="16200000">
            <a:off x="-3313289" y="5252092"/>
            <a:ext cx="152400" cy="155127"/>
          </a:xfrm>
          <a:prstGeom prst="triangle">
            <a:avLst/>
          </a:prstGeom>
          <a:solidFill>
            <a:srgbClr val="9C248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68F725-1EED-BB4C-FA0B-166C172C2246}"/>
              </a:ext>
            </a:extLst>
          </p:cNvPr>
          <p:cNvSpPr/>
          <p:nvPr/>
        </p:nvSpPr>
        <p:spPr>
          <a:xfrm rot="10800000">
            <a:off x="-3010059" y="4571994"/>
            <a:ext cx="2262845" cy="271272"/>
          </a:xfrm>
          <a:prstGeom prst="rect">
            <a:avLst/>
          </a:prstGeom>
          <a:gradFill flip="none" rotWithShape="1">
            <a:gsLst>
              <a:gs pos="0">
                <a:srgbClr val="FCB813"/>
              </a:gs>
              <a:gs pos="56000">
                <a:srgbClr val="FCB813"/>
              </a:gs>
              <a:gs pos="8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endParaRPr lang="en-US" sz="24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3DD0D3-1F56-A4CB-98B2-F5A3ED45219A}"/>
              </a:ext>
            </a:extLst>
          </p:cNvPr>
          <p:cNvSpPr/>
          <p:nvPr/>
        </p:nvSpPr>
        <p:spPr>
          <a:xfrm>
            <a:off x="-2802050" y="4501301"/>
            <a:ext cx="1433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7">
              <a:defRPr/>
            </a:pPr>
            <a:r>
              <a:rPr lang="en-US" sz="2000" dirty="0">
                <a:latin typeface="+mj-lt"/>
                <a:ea typeface="Source Sans Pro" panose="020B0503030403020204" pitchFamily="34" charset="0"/>
              </a:rPr>
              <a:t>TURP &amp; PVP</a:t>
            </a:r>
          </a:p>
        </p:txBody>
      </p:sp>
      <p:sp>
        <p:nvSpPr>
          <p:cNvPr id="30" name="sympt">
            <a:extLst>
              <a:ext uri="{FF2B5EF4-FFF2-40B4-BE49-F238E27FC236}">
                <a16:creationId xmlns:a16="http://schemas.microsoft.com/office/drawing/2014/main" id="{C3F76833-9950-EF85-BB95-7E7045C8BDBC}"/>
              </a:ext>
            </a:extLst>
          </p:cNvPr>
          <p:cNvSpPr txBox="1"/>
          <p:nvPr/>
        </p:nvSpPr>
        <p:spPr>
          <a:xfrm>
            <a:off x="-5792223" y="4812656"/>
            <a:ext cx="237469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2000" spc="200" dirty="0">
                <a:solidFill>
                  <a:srgbClr val="9C248F"/>
                </a:solidFill>
                <a:latin typeface="+mj-lt"/>
                <a:ea typeface="Source Sans Pro" panose="020B0503030403020204" pitchFamily="34" charset="0"/>
              </a:rPr>
              <a:t>NON-RESECTIVE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617626-F3C7-73D7-0A34-828586D977C4}"/>
              </a:ext>
            </a:extLst>
          </p:cNvPr>
          <p:cNvSpPr/>
          <p:nvPr/>
        </p:nvSpPr>
        <p:spPr>
          <a:xfrm>
            <a:off x="-3010061" y="5189276"/>
            <a:ext cx="2117717" cy="277956"/>
          </a:xfrm>
          <a:prstGeom prst="rect">
            <a:avLst/>
          </a:prstGeom>
          <a:gradFill flip="none" rotWithShape="1">
            <a:gsLst>
              <a:gs pos="0">
                <a:srgbClr val="9C248F"/>
              </a:gs>
              <a:gs pos="84000">
                <a:srgbClr val="9C248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dirty="0">
                <a:solidFill>
                  <a:srgbClr val="FFFFFF"/>
                </a:solidFill>
                <a:latin typeface="+mj-lt"/>
                <a:ea typeface="Source Sans Pro" panose="020B0503030403020204" pitchFamily="34" charset="0"/>
              </a:rPr>
              <a:t>MIST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E95676-30F2-CE6E-7B9C-F945BBE5BB69}"/>
              </a:ext>
            </a:extLst>
          </p:cNvPr>
          <p:cNvSpPr/>
          <p:nvPr/>
        </p:nvSpPr>
        <p:spPr>
          <a:xfrm>
            <a:off x="15903797" y="4520357"/>
            <a:ext cx="2353625" cy="951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3" name="!!Res-Sympt">
            <a:extLst>
              <a:ext uri="{FF2B5EF4-FFF2-40B4-BE49-F238E27FC236}">
                <a16:creationId xmlns:a16="http://schemas.microsoft.com/office/drawing/2014/main" id="{32E431D2-284B-0406-9294-D7B0D0F5F640}"/>
              </a:ext>
            </a:extLst>
          </p:cNvPr>
          <p:cNvSpPr/>
          <p:nvPr/>
        </p:nvSpPr>
        <p:spPr>
          <a:xfrm>
            <a:off x="16280920" y="2873771"/>
            <a:ext cx="516467" cy="1600199"/>
          </a:xfrm>
          <a:prstGeom prst="rect">
            <a:avLst/>
          </a:prstGeom>
          <a:solidFill>
            <a:srgbClr val="2B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4" name="Res-Sex/cont">
            <a:extLst>
              <a:ext uri="{FF2B5EF4-FFF2-40B4-BE49-F238E27FC236}">
                <a16:creationId xmlns:a16="http://schemas.microsoft.com/office/drawing/2014/main" id="{55E9C70A-2379-3461-2D77-0A9ECF73A27F}"/>
              </a:ext>
            </a:extLst>
          </p:cNvPr>
          <p:cNvSpPr/>
          <p:nvPr/>
        </p:nvSpPr>
        <p:spPr>
          <a:xfrm>
            <a:off x="17344628" y="3879607"/>
            <a:ext cx="516467" cy="594360"/>
          </a:xfrm>
          <a:prstGeom prst="rect">
            <a:avLst/>
          </a:prstGeom>
          <a:solidFill>
            <a:srgbClr val="008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5" name="!!Res-sympt-Label">
            <a:extLst>
              <a:ext uri="{FF2B5EF4-FFF2-40B4-BE49-F238E27FC236}">
                <a16:creationId xmlns:a16="http://schemas.microsoft.com/office/drawing/2014/main" id="{5215F0CF-04B8-29E3-2680-17434FEC9B29}"/>
              </a:ext>
            </a:extLst>
          </p:cNvPr>
          <p:cNvSpPr txBox="1"/>
          <p:nvPr/>
        </p:nvSpPr>
        <p:spPr>
          <a:xfrm>
            <a:off x="15825306" y="2193962"/>
            <a:ext cx="1406948" cy="66075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lnSpc>
                <a:spcPts val="1500"/>
              </a:lnSpc>
              <a:defRPr/>
            </a:pPr>
            <a:r>
              <a:rPr lang="en-US" sz="1333" b="1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PRIORITIZE</a:t>
            </a:r>
            <a:endParaRPr lang="en-US" sz="1200" b="1" spc="200" dirty="0">
              <a:solidFill>
                <a:srgbClr val="2B286F"/>
              </a:solidFill>
              <a:latin typeface="+mj-lt"/>
              <a:ea typeface="Source Sans Pro" panose="020B0503030403020204" pitchFamily="34" charset="0"/>
            </a:endParaRPr>
          </a:p>
          <a:p>
            <a:pPr algn="ctr" defTabSz="914377">
              <a:lnSpc>
                <a:spcPts val="1500"/>
              </a:lnSpc>
              <a:defRPr/>
            </a:pPr>
            <a:r>
              <a:rPr lang="en-US" sz="1200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SYMPTOM </a:t>
            </a:r>
          </a:p>
          <a:p>
            <a:pPr algn="ctr" defTabSz="914377">
              <a:lnSpc>
                <a:spcPts val="1500"/>
              </a:lnSpc>
              <a:defRPr/>
            </a:pPr>
            <a:r>
              <a:rPr lang="en-US" sz="1200" spc="200" dirty="0">
                <a:solidFill>
                  <a:srgbClr val="2B286F"/>
                </a:solidFill>
                <a:latin typeface="+mj-lt"/>
                <a:ea typeface="Source Sans Pro" panose="020B0503030403020204" pitchFamily="34" charset="0"/>
              </a:rPr>
              <a:t>RELIEF</a:t>
            </a:r>
          </a:p>
        </p:txBody>
      </p:sp>
      <p:sp>
        <p:nvSpPr>
          <p:cNvPr id="36" name="sex/cont">
            <a:extLst>
              <a:ext uri="{FF2B5EF4-FFF2-40B4-BE49-F238E27FC236}">
                <a16:creationId xmlns:a16="http://schemas.microsoft.com/office/drawing/2014/main" id="{272C11C0-6063-048D-FEEC-DA85747A82F0}"/>
              </a:ext>
            </a:extLst>
          </p:cNvPr>
          <p:cNvSpPr txBox="1"/>
          <p:nvPr/>
        </p:nvSpPr>
        <p:spPr>
          <a:xfrm>
            <a:off x="16765890" y="3020036"/>
            <a:ext cx="1661243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SEXUAL 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FUNCTION &amp; CONTINENCE</a:t>
            </a:r>
          </a:p>
          <a:p>
            <a:pPr algn="ctr" defTabSz="914377">
              <a:defRPr/>
            </a:pPr>
            <a:r>
              <a:rPr lang="en-US" sz="1200" spc="200" dirty="0">
                <a:solidFill>
                  <a:srgbClr val="0088C6"/>
                </a:solidFill>
                <a:latin typeface="+mj-lt"/>
                <a:ea typeface="Source Sans Pro" panose="020B0503030403020204" pitchFamily="34" charset="0"/>
              </a:rPr>
              <a:t>PRESERVATION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E0B1D2-7FE8-F6EA-2106-45B10F764D81}"/>
              </a:ext>
            </a:extLst>
          </p:cNvPr>
          <p:cNvSpPr/>
          <p:nvPr/>
        </p:nvSpPr>
        <p:spPr>
          <a:xfrm>
            <a:off x="15903797" y="4473970"/>
            <a:ext cx="2353625" cy="48553"/>
          </a:xfrm>
          <a:prstGeom prst="rect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377">
              <a:defRPr/>
            </a:pPr>
            <a:endParaRPr lang="en-US" sz="15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8" name="Isosceles Triangle 82">
            <a:extLst>
              <a:ext uri="{FF2B5EF4-FFF2-40B4-BE49-F238E27FC236}">
                <a16:creationId xmlns:a16="http://schemas.microsoft.com/office/drawing/2014/main" id="{05B8E829-7946-A7FF-32AA-728F8CF24105}"/>
              </a:ext>
            </a:extLst>
          </p:cNvPr>
          <p:cNvSpPr/>
          <p:nvPr/>
        </p:nvSpPr>
        <p:spPr>
          <a:xfrm rot="5400000">
            <a:off x="15531138" y="4654989"/>
            <a:ext cx="152400" cy="155127"/>
          </a:xfrm>
          <a:prstGeom prst="triangle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56F6734-4F38-2067-BC77-94C60A2ECE76}"/>
              </a:ext>
            </a:extLst>
          </p:cNvPr>
          <p:cNvSpPr/>
          <p:nvPr/>
        </p:nvSpPr>
        <p:spPr>
          <a:xfrm>
            <a:off x="12511466" y="4568652"/>
            <a:ext cx="2807715" cy="277956"/>
          </a:xfrm>
          <a:prstGeom prst="rect">
            <a:avLst/>
          </a:prstGeom>
          <a:gradFill flip="none" rotWithShape="1">
            <a:gsLst>
              <a:gs pos="0">
                <a:srgbClr val="FCB813"/>
              </a:gs>
              <a:gs pos="55000">
                <a:srgbClr val="FCB813"/>
              </a:gs>
              <a:gs pos="92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endParaRPr lang="en-US" sz="2400" dirty="0">
              <a:solidFill>
                <a:srgbClr val="FFFFFF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F21A72-4ACE-F2C7-F099-59116D43BBD4}"/>
              </a:ext>
            </a:extLst>
          </p:cNvPr>
          <p:cNvSpPr/>
          <p:nvPr/>
        </p:nvSpPr>
        <p:spPr>
          <a:xfrm>
            <a:off x="13078637" y="4491141"/>
            <a:ext cx="2305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7">
              <a:defRPr/>
            </a:pPr>
            <a:r>
              <a:rPr lang="en-US" sz="2000" dirty="0">
                <a:latin typeface="+mj-lt"/>
                <a:ea typeface="Source Sans Pro" panose="020B0503030403020204" pitchFamily="34" charset="0"/>
              </a:rPr>
              <a:t>Enucleation &amp; Simple</a:t>
            </a:r>
          </a:p>
        </p:txBody>
      </p:sp>
      <p:sp>
        <p:nvSpPr>
          <p:cNvPr id="41" name="sympt">
            <a:extLst>
              <a:ext uri="{FF2B5EF4-FFF2-40B4-BE49-F238E27FC236}">
                <a16:creationId xmlns:a16="http://schemas.microsoft.com/office/drawing/2014/main" id="{D3A76893-544F-7CE2-5A76-0CF96944EB04}"/>
              </a:ext>
            </a:extLst>
          </p:cNvPr>
          <p:cNvSpPr txBox="1"/>
          <p:nvPr/>
        </p:nvSpPr>
        <p:spPr>
          <a:xfrm>
            <a:off x="15893228" y="4846127"/>
            <a:ext cx="2374695" cy="3023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>
              <a:lnSpc>
                <a:spcPts val="1500"/>
              </a:lnSpc>
              <a:defRPr/>
            </a:pPr>
            <a:r>
              <a:rPr lang="en-US" sz="2000" spc="200" dirty="0">
                <a:solidFill>
                  <a:srgbClr val="FCB813"/>
                </a:solidFill>
                <a:latin typeface="+mj-lt"/>
                <a:ea typeface="Source Sans Pro" panose="020B0503030403020204" pitchFamily="34" charset="0"/>
              </a:rPr>
              <a:t>RESECTIVE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7CF69E-3B23-2B45-A660-BD5B77A8C0C3}"/>
              </a:ext>
            </a:extLst>
          </p:cNvPr>
          <p:cNvSpPr txBox="1">
            <a:spLocks/>
          </p:cNvSpPr>
          <p:nvPr/>
        </p:nvSpPr>
        <p:spPr>
          <a:xfrm>
            <a:off x="393640" y="312588"/>
            <a:ext cx="11162289" cy="112959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B286F"/>
                </a:solidFill>
              </a:rPr>
              <a:t>AQUABLATION THERAPY MINIMISES THE COMPROMISE IN ALL PROSTATES</a:t>
            </a:r>
          </a:p>
          <a:p>
            <a:r>
              <a:rPr lang="en-US" sz="2000" dirty="0">
                <a:solidFill>
                  <a:srgbClr val="0094D9"/>
                </a:solidFill>
              </a:rPr>
              <a:t>UROLOGISTS CAN TREAT MORE PATIENTS WITH A SINGLE MODALITY</a:t>
            </a:r>
            <a:endParaRPr lang="en-US" sz="2800" dirty="0">
              <a:solidFill>
                <a:srgbClr val="0094D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7F938-DB8F-69A4-27D5-B40531FE3676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400697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1EF7E-E465-4EEA-7047-6DAC4EE4D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45699" cy="69704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616F17-D078-B8AA-3674-00525D76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006" y="2045390"/>
            <a:ext cx="5680269" cy="276721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667" dirty="0"/>
              <a:t>Clinical Data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FCD78-97A6-E22C-FC7C-E55C6210DB31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256169063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DFAC97C-4CF6-9763-A81F-FDB359B4553A}"/>
              </a:ext>
            </a:extLst>
          </p:cNvPr>
          <p:cNvSpPr/>
          <p:nvPr/>
        </p:nvSpPr>
        <p:spPr>
          <a:xfrm>
            <a:off x="0" y="-1"/>
            <a:ext cx="12192000" cy="7018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BD4B227-B3DC-6F18-524F-C9B2F2C98186}"/>
              </a:ext>
            </a:extLst>
          </p:cNvPr>
          <p:cNvSpPr/>
          <p:nvPr/>
        </p:nvSpPr>
        <p:spPr>
          <a:xfrm>
            <a:off x="236716" y="259492"/>
            <a:ext cx="11718567" cy="6454474"/>
          </a:xfrm>
          <a:prstGeom prst="roundRect">
            <a:avLst>
              <a:gd name="adj" fmla="val 9868"/>
            </a:avLst>
          </a:prstGeom>
          <a:noFill/>
          <a:ln w="50800">
            <a:solidFill>
              <a:srgbClr val="0088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D98232-56BD-1D00-3C54-3762EBEAD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8" t="1" r="13840" b="32034"/>
          <a:stretch/>
        </p:blipFill>
        <p:spPr>
          <a:xfrm>
            <a:off x="0" y="4104176"/>
            <a:ext cx="12192000" cy="29140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1304C95-3945-7258-F6C0-8A6CCED9DB78}"/>
              </a:ext>
            </a:extLst>
          </p:cNvPr>
          <p:cNvSpPr/>
          <p:nvPr/>
        </p:nvSpPr>
        <p:spPr>
          <a:xfrm>
            <a:off x="9186364" y="2861940"/>
            <a:ext cx="29451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lang="en-US" sz="1500" dirty="0" err="1">
                <a:solidFill>
                  <a:srgbClr val="2A2870"/>
                </a:solidFill>
              </a:rPr>
              <a:t>Aquablation</a:t>
            </a:r>
            <a:r>
              <a:rPr lang="en-US" sz="1500" dirty="0">
                <a:solidFill>
                  <a:srgbClr val="2A2870"/>
                </a:solidFill>
              </a:rPr>
              <a:t> therapy has shown in clinical trials to deliver significant, durable symptom relief while preserving sexual function &amp; continence across prostates of all shapes and sizes</a:t>
            </a:r>
            <a:r>
              <a:rPr lang="en-US" sz="1500" baseline="30000" dirty="0">
                <a:solidFill>
                  <a:srgbClr val="2A2870"/>
                </a:solidFill>
              </a:rPr>
              <a:t>1-3</a:t>
            </a:r>
            <a:r>
              <a:rPr lang="en-US" sz="1500" dirty="0">
                <a:solidFill>
                  <a:srgbClr val="2A2870"/>
                </a:solidFill>
              </a:rPr>
              <a:t>. </a:t>
            </a:r>
          </a:p>
        </p:txBody>
      </p:sp>
      <p:pic>
        <p:nvPicPr>
          <p:cNvPr id="23" name="Picture 22" descr="A computer screen with a graph&#10;&#10;Description automatically generated">
            <a:extLst>
              <a:ext uri="{FF2B5EF4-FFF2-40B4-BE49-F238E27FC236}">
                <a16:creationId xmlns:a16="http://schemas.microsoft.com/office/drawing/2014/main" id="{8815F0D8-356F-BB8E-2A97-3C810B967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923" y="841430"/>
            <a:ext cx="1941681" cy="19416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01BB92-985B-B4A1-FCE3-39EE8CB0BF89}"/>
              </a:ext>
            </a:extLst>
          </p:cNvPr>
          <p:cNvSpPr/>
          <p:nvPr/>
        </p:nvSpPr>
        <p:spPr>
          <a:xfrm>
            <a:off x="12541663" y="4256415"/>
            <a:ext cx="3268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1800"/>
              </a:lnSpc>
              <a:defRPr/>
            </a:pPr>
            <a:r>
              <a:rPr lang="en-US" sz="1500" dirty="0">
                <a:solidFill>
                  <a:schemeClr val="bg1"/>
                </a:solidFill>
              </a:rPr>
              <a:t>Computer-assisted planning maximizes tissue resection while sparing the bladder neck, verumontanum, and external sphincter.</a:t>
            </a:r>
          </a:p>
        </p:txBody>
      </p:sp>
      <p:pic>
        <p:nvPicPr>
          <p:cNvPr id="2" name="Picture 1" descr="A close-up of an ultrasound&#10;&#10;Description automatically generated">
            <a:extLst>
              <a:ext uri="{FF2B5EF4-FFF2-40B4-BE49-F238E27FC236}">
                <a16:creationId xmlns:a16="http://schemas.microsoft.com/office/drawing/2014/main" id="{DD7D8D4C-B671-200A-EDB3-AA25F564C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8380" y="842552"/>
            <a:ext cx="3928360" cy="2700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A44447-2A3C-C540-D1F4-B5EC34DFA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593" y="1031846"/>
            <a:ext cx="5483846" cy="2273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BFBF0-4C2D-8BF0-DD64-7E62D03CC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7198611" y="849570"/>
            <a:ext cx="2320041" cy="1522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ECBBC9-8A7B-B60C-6DB0-A9D132120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3456" y="1984831"/>
            <a:ext cx="2321657" cy="15235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4B2078-D3B7-16D8-FF58-EDB80AC27869}"/>
              </a:ext>
            </a:extLst>
          </p:cNvPr>
          <p:cNvSpPr/>
          <p:nvPr/>
        </p:nvSpPr>
        <p:spPr>
          <a:xfrm>
            <a:off x="17354558" y="1024786"/>
            <a:ext cx="17245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RESECT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1"/>
                </a:solidFill>
              </a:rPr>
              <a:t>Median lobe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1"/>
                </a:solidFill>
              </a:rPr>
              <a:t>Lateral lobe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8731F-0A3D-27BF-FDBC-B244EBDF3662}"/>
              </a:ext>
            </a:extLst>
          </p:cNvPr>
          <p:cNvSpPr/>
          <p:nvPr/>
        </p:nvSpPr>
        <p:spPr>
          <a:xfrm>
            <a:off x="17099403" y="2160044"/>
            <a:ext cx="1979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lang="en-US" b="1" dirty="0">
                <a:solidFill>
                  <a:schemeClr val="bg1"/>
                </a:solidFill>
              </a:rPr>
              <a:t>RESECT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1"/>
                </a:solidFill>
              </a:rPr>
              <a:t>Bladder neck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1"/>
                </a:solidFill>
              </a:rPr>
              <a:t>Verumontanum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1"/>
                </a:solidFill>
              </a:rPr>
              <a:t>External sphincter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0A1B2-8B0A-A097-BB29-D559473F7AE4}"/>
              </a:ext>
            </a:extLst>
          </p:cNvPr>
          <p:cNvSpPr txBox="1"/>
          <p:nvPr/>
        </p:nvSpPr>
        <p:spPr>
          <a:xfrm>
            <a:off x="4686301" y="5207678"/>
            <a:ext cx="72689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500" spc="-150" dirty="0">
                <a:solidFill>
                  <a:srgbClr val="2B286F"/>
                </a:solidFill>
              </a:rPr>
              <a:t>Backed by</a:t>
            </a:r>
          </a:p>
          <a:p>
            <a:pPr algn="r"/>
            <a:r>
              <a:rPr lang="en-US" sz="4500" spc="-150" dirty="0">
                <a:solidFill>
                  <a:srgbClr val="2B286F"/>
                </a:solidFill>
              </a:rPr>
              <a:t>long-term clinical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57FCF-CCA6-B60B-99D8-E2D0E4F0F23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9070" y="616259"/>
            <a:ext cx="8378279" cy="1673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A911D5-5254-897F-E999-A4E6ACEBB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903250" y="2744079"/>
            <a:ext cx="5509916" cy="2581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F2E8CC-F8E8-78FC-E505-2DC34E25AB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724" y="2525741"/>
            <a:ext cx="7112967" cy="318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56F716-FA00-AD0C-4404-DA5353C656B1}"/>
              </a:ext>
            </a:extLst>
          </p:cNvPr>
          <p:cNvSpPr txBox="1"/>
          <p:nvPr/>
        </p:nvSpPr>
        <p:spPr>
          <a:xfrm>
            <a:off x="1278002" y="5062327"/>
            <a:ext cx="2235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IPSS=International Prostate Symptom Score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612BF-1C06-EC09-489F-0FD3535E42B8}"/>
              </a:ext>
            </a:extLst>
          </p:cNvPr>
          <p:cNvSpPr txBox="1"/>
          <p:nvPr/>
        </p:nvSpPr>
        <p:spPr>
          <a:xfrm>
            <a:off x="1471966" y="5360827"/>
            <a:ext cx="4817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Elterman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D, Gilling P,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Roehrborn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C, et al. Meta-analysis with individual data of functional outcomes following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Aquablation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lower urinary tract symptoms due to BPH in various prostate anatomies. BMJ Surg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Interv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Health Technol. 2021;3(1):e000090. Published 2021 Jun 23. doi:10.1136/bmjsit-2021-000090.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Gilling PJ, Barber N,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Bidair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M, et al. Five-year outcomes for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Aquablation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therapy compared to TURP: results from a double-blind, randomized trial in men with LUTS due to BPH. Can J Urol. 2022;29(1):10960-10968.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Bhojani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N,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Bidair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Kramolowsky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E, et al.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Aquablation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Therapy in Large Prostates (80-150 mL) for Lower Urinary Tract Symptoms Due to Benign Prostatic Hyperplasia: Final WATER II 5-Year Clinical Trial Results. J Urol. 2023;210(1):143-153. doi:10.1097/JU.0000000000003483.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93A5B2-95EB-0E90-D53D-795988C6BFA4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32845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ED665FD-E9FF-654B-8736-3723A26A7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237562"/>
              </p:ext>
            </p:extLst>
          </p:nvPr>
        </p:nvGraphicFramePr>
        <p:xfrm>
          <a:off x="473287" y="2677539"/>
          <a:ext cx="5563441" cy="363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6AFFC53-A932-DFF3-7BFE-EE4537526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20204"/>
              </p:ext>
            </p:extLst>
          </p:nvPr>
        </p:nvGraphicFramePr>
        <p:xfrm>
          <a:off x="6503456" y="2671777"/>
          <a:ext cx="5215257" cy="3572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99B4C64-723C-D0E6-5E40-2970CE6AA113}"/>
              </a:ext>
            </a:extLst>
          </p:cNvPr>
          <p:cNvSpPr txBox="1"/>
          <p:nvPr/>
        </p:nvSpPr>
        <p:spPr>
          <a:xfrm>
            <a:off x="1606916" y="6132646"/>
            <a:ext cx="7036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121917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800" dirty="0">
                <a:solidFill>
                  <a:srgbClr val="53565A"/>
                </a:solidFill>
                <a:latin typeface="Tw Cen MT" panose="020B0602020104020603" pitchFamily="34" charset="77"/>
              </a:rPr>
              <a:t>Gilling et al. Five-year outcomes for </a:t>
            </a:r>
            <a:r>
              <a:rPr lang="en-US" sz="800" dirty="0" err="1">
                <a:solidFill>
                  <a:srgbClr val="53565A"/>
                </a:solidFill>
                <a:latin typeface="Tw Cen MT" panose="020B0602020104020603" pitchFamily="34" charset="77"/>
              </a:rPr>
              <a:t>Aquablation</a:t>
            </a:r>
            <a:r>
              <a:rPr lang="en-US" sz="800" dirty="0">
                <a:solidFill>
                  <a:srgbClr val="53565A"/>
                </a:solidFill>
                <a:latin typeface="Tw Cen MT" panose="020B0602020104020603" pitchFamily="34" charset="77"/>
              </a:rPr>
              <a:t> therapy compared to TURP: results from a double-blind, randomized trial in men with LUTS due to BPH, 2022 CJU</a:t>
            </a:r>
          </a:p>
          <a:p>
            <a:pPr marL="228600" indent="-228600" defTabSz="121917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800" dirty="0" err="1">
                <a:solidFill>
                  <a:srgbClr val="53565A"/>
                </a:solidFill>
                <a:latin typeface="Tw Cen MT" panose="020B0602020104020603" pitchFamily="34" charset="77"/>
              </a:rPr>
              <a:t>Bhojani</a:t>
            </a:r>
            <a:r>
              <a:rPr lang="en-US" sz="800" dirty="0">
                <a:solidFill>
                  <a:srgbClr val="53565A"/>
                </a:solidFill>
                <a:latin typeface="Tw Cen MT" panose="020B0602020104020603" pitchFamily="34" charset="77"/>
              </a:rPr>
              <a:t> et al. </a:t>
            </a:r>
            <a:r>
              <a:rPr lang="en-US" sz="800" dirty="0" err="1">
                <a:solidFill>
                  <a:srgbClr val="53565A"/>
                </a:solidFill>
                <a:latin typeface="Tw Cen MT" panose="020B0602020104020603" pitchFamily="34" charset="77"/>
              </a:rPr>
              <a:t>Aquablation</a:t>
            </a:r>
            <a:r>
              <a:rPr lang="en-US" sz="800" dirty="0">
                <a:solidFill>
                  <a:srgbClr val="53565A"/>
                </a:solidFill>
                <a:latin typeface="Tw Cen MT" panose="020B0602020104020603" pitchFamily="34" charset="77"/>
              </a:rPr>
              <a:t> Therapy in Large Prostates (80-150ml) for Lower Urinary Tract Symptoms Due to Benign Prostatic Hyperplasia: Final WATER II 5-Year Clinical Trial Results, 2023 Journal of Urology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815793E-238A-B061-3193-C9A71FCB2191}"/>
              </a:ext>
            </a:extLst>
          </p:cNvPr>
          <p:cNvSpPr txBox="1">
            <a:spLocks/>
          </p:cNvSpPr>
          <p:nvPr/>
        </p:nvSpPr>
        <p:spPr>
          <a:xfrm>
            <a:off x="465513" y="379935"/>
            <a:ext cx="9702859" cy="8923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A2870"/>
                </a:solidFill>
                <a:latin typeface="Tw Cen MT" panose="020B0602020104020603" pitchFamily="34" charset="0"/>
              </a:rPr>
              <a:t>SYMPTOM RELIEF AND DURABILITY OVER 5 YEARS</a:t>
            </a:r>
            <a:br>
              <a:rPr lang="en-US" sz="2800" dirty="0"/>
            </a:br>
            <a:r>
              <a:rPr lang="en-US" sz="2000" dirty="0">
                <a:solidFill>
                  <a:srgbClr val="0094D9"/>
                </a:solidFill>
              </a:rPr>
              <a:t>DATA FROM TWO FDA, PROSPECTIVE TRIALS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D47C1A-701A-0D60-83BB-C26569F00BEF}"/>
              </a:ext>
            </a:extLst>
          </p:cNvPr>
          <p:cNvCxnSpPr>
            <a:cxnSpLocks/>
          </p:cNvCxnSpPr>
          <p:nvPr/>
        </p:nvCxnSpPr>
        <p:spPr>
          <a:xfrm>
            <a:off x="533002" y="1605107"/>
            <a:ext cx="1131065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375DEC-DE90-9BDD-E424-FC50B3FA2740}"/>
              </a:ext>
            </a:extLst>
          </p:cNvPr>
          <p:cNvSpPr txBox="1"/>
          <p:nvPr/>
        </p:nvSpPr>
        <p:spPr>
          <a:xfrm>
            <a:off x="2063430" y="1807610"/>
            <a:ext cx="3270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B286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IPSS improvement showing significant </a:t>
            </a:r>
            <a:r>
              <a:rPr lang="en-US" sz="160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symptom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B286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relief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2B286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1,2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B286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20B27B-A40A-F572-0B6C-71B48718A965}"/>
              </a:ext>
            </a:extLst>
          </p:cNvPr>
          <p:cNvSpPr txBox="1"/>
          <p:nvPr/>
        </p:nvSpPr>
        <p:spPr>
          <a:xfrm>
            <a:off x="436597" y="1732831"/>
            <a:ext cx="158703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B286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16pts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676CFA-E6A0-BB50-61CA-B9C846B64B1A}"/>
              </a:ext>
            </a:extLst>
          </p:cNvPr>
          <p:cNvSpPr txBox="1"/>
          <p:nvPr/>
        </p:nvSpPr>
        <p:spPr>
          <a:xfrm>
            <a:off x="7576865" y="1788258"/>
            <a:ext cx="4412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 patients did not need another BPH intervention at 5 years post-</a:t>
            </a:r>
            <a:r>
              <a:rPr lang="en-US" sz="1600" dirty="0" err="1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Aquablation</a:t>
            </a:r>
            <a:r>
              <a:rPr lang="en-US" sz="160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therapy</a:t>
            </a:r>
            <a:r>
              <a:rPr lang="en-US" sz="1600" baseline="3000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1,2</a:t>
            </a:r>
            <a:endParaRPr kumimoji="0" lang="en-US" sz="1600" b="0" i="0" u="none" strike="noStrike" kern="1200" cap="none" normalizeH="0" baseline="30000" noProof="0" dirty="0">
              <a:ln>
                <a:noFill/>
              </a:ln>
              <a:solidFill>
                <a:srgbClr val="2B286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6F16E8-065C-DD75-6203-A6D432A9FEAC}"/>
              </a:ext>
            </a:extLst>
          </p:cNvPr>
          <p:cNvSpPr txBox="1"/>
          <p:nvPr/>
        </p:nvSpPr>
        <p:spPr>
          <a:xfrm>
            <a:off x="6360275" y="1727026"/>
            <a:ext cx="131751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B286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94%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C77B6A-6E24-E0E3-0717-FAD833D07DCA}"/>
              </a:ext>
            </a:extLst>
          </p:cNvPr>
          <p:cNvSpPr txBox="1"/>
          <p:nvPr/>
        </p:nvSpPr>
        <p:spPr>
          <a:xfrm>
            <a:off x="473287" y="1176412"/>
            <a:ext cx="5563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CB8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IPSS</a:t>
            </a:r>
            <a:endParaRPr lang="en-GB" sz="2000" b="1" dirty="0">
              <a:solidFill>
                <a:srgbClr val="FCB81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A65C96-0238-B8B2-41AA-0AF549A12DFC}"/>
              </a:ext>
            </a:extLst>
          </p:cNvPr>
          <p:cNvSpPr txBox="1"/>
          <p:nvPr/>
        </p:nvSpPr>
        <p:spPr>
          <a:xfrm>
            <a:off x="6503455" y="1170475"/>
            <a:ext cx="5340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CB8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Retreatment due to LUTS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6F5C4B-63D3-C82A-A7E5-F43269D14B6F}"/>
              </a:ext>
            </a:extLst>
          </p:cNvPr>
          <p:cNvCxnSpPr>
            <a:cxnSpLocks/>
          </p:cNvCxnSpPr>
          <p:nvPr/>
        </p:nvCxnSpPr>
        <p:spPr>
          <a:xfrm>
            <a:off x="6014280" y="1807610"/>
            <a:ext cx="0" cy="4106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49C22C3-AE2F-2CCE-3282-8EFF13A118E7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3439721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22" grpId="0"/>
      <p:bldP spid="23" grpId="0"/>
      <p:bldP spid="34" grpId="0"/>
      <p:bldP spid="35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4">
            <a:extLst>
              <a:ext uri="{FF2B5EF4-FFF2-40B4-BE49-F238E27FC236}">
                <a16:creationId xmlns:a16="http://schemas.microsoft.com/office/drawing/2014/main" id="{663305B8-B753-4B74-B2CC-26D6F1B30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721171"/>
              </p:ext>
            </p:extLst>
          </p:nvPr>
        </p:nvGraphicFramePr>
        <p:xfrm>
          <a:off x="6797875" y="1668358"/>
          <a:ext cx="4614739" cy="4440919"/>
        </p:xfrm>
        <a:graphic>
          <a:graphicData uri="http://schemas.openxmlformats.org/drawingml/2006/table">
            <a:tbl>
              <a:tblPr firstRow="1" bandRow="1"/>
              <a:tblGrid>
                <a:gridCol w="2725326">
                  <a:extLst>
                    <a:ext uri="{9D8B030D-6E8A-4147-A177-3AD203B41FA5}">
                      <a16:colId xmlns:a16="http://schemas.microsoft.com/office/drawing/2014/main" val="3488432437"/>
                    </a:ext>
                  </a:extLst>
                </a:gridCol>
                <a:gridCol w="1889413">
                  <a:extLst>
                    <a:ext uri="{9D8B030D-6E8A-4147-A177-3AD203B41FA5}">
                      <a16:colId xmlns:a16="http://schemas.microsoft.com/office/drawing/2014/main" val="1233308918"/>
                    </a:ext>
                  </a:extLst>
                </a:gridCol>
              </a:tblGrid>
              <a:tr h="634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b="1" i="0" cap="all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IPSS improvement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0" i="0" spc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16 points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6556"/>
                  </a:ext>
                </a:extLst>
              </a:tr>
              <a:tr h="634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b="1" i="0" cap="all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Urinary Peak Flow Rate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0" i="0" spc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20.5 mL/sec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538855"/>
                  </a:ext>
                </a:extLst>
              </a:tr>
              <a:tr h="634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l"/>
                      <a:r>
                        <a:rPr lang="en-US" sz="1400" b="1" i="0" cap="all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Quality of Life Improvement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0" i="0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3.3 points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079589"/>
                  </a:ext>
                </a:extLst>
              </a:tr>
              <a:tr h="634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l"/>
                      <a:r>
                        <a:rPr lang="en-US" sz="1400" b="1" i="0" cap="all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Post Void Residual Improvement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0" i="0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62 mL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207919"/>
                  </a:ext>
                </a:extLst>
              </a:tr>
              <a:tr h="634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l"/>
                      <a:r>
                        <a:rPr lang="en-US" sz="1400" b="1" i="0" cap="all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Ejaculatory Dysfunction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0" i="0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10.8%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127734"/>
                  </a:ext>
                </a:extLst>
              </a:tr>
              <a:tr h="634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l"/>
                      <a:r>
                        <a:rPr lang="en-US" sz="1400" b="1" i="0" cap="all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Erectile Dysfunction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0" i="0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188265"/>
                  </a:ext>
                </a:extLst>
              </a:tr>
              <a:tr h="634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l"/>
                      <a:r>
                        <a:rPr lang="en-US" sz="1400" b="1" i="0" cap="all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Incontinence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0" i="0" spc="0" baseline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0.5%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999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C261A6-E0AD-1786-884B-1AE612D9637C}"/>
              </a:ext>
            </a:extLst>
          </p:cNvPr>
          <p:cNvSpPr/>
          <p:nvPr/>
        </p:nvSpPr>
        <p:spPr>
          <a:xfrm>
            <a:off x="465514" y="1679409"/>
            <a:ext cx="5011016" cy="1484321"/>
          </a:xfrm>
          <a:prstGeom prst="rect">
            <a:avLst/>
          </a:prstGeom>
          <a:solidFill>
            <a:srgbClr val="E1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B95B2-F7D3-6B5D-4320-14F2E1A2D70A}"/>
              </a:ext>
            </a:extLst>
          </p:cNvPr>
          <p:cNvSpPr txBox="1"/>
          <p:nvPr/>
        </p:nvSpPr>
        <p:spPr>
          <a:xfrm>
            <a:off x="585260" y="1768789"/>
            <a:ext cx="4002151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76CF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2A287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4 clinical studies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76CF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lang="en-US" sz="1600" dirty="0">
                <a:solidFill>
                  <a:srgbClr val="2A287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425 patients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76CF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lang="en-US" sz="1600" dirty="0">
                <a:solidFill>
                  <a:srgbClr val="2A287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Prostate volume 20 – 150 mL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76CF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2A287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1 year follow –</a:t>
            </a:r>
            <a:r>
              <a:rPr kumimoji="0" lang="en-US" sz="1600" u="none" strike="noStrike" kern="1200" cap="none" spc="0" normalizeH="0" noProof="0" dirty="0">
                <a:ln>
                  <a:noFill/>
                </a:ln>
                <a:solidFill>
                  <a:srgbClr val="2A287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up 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rgbClr val="2A287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CC0DBA-5ECB-48E9-09CE-29E9BBC360FE}"/>
              </a:ext>
            </a:extLst>
          </p:cNvPr>
          <p:cNvSpPr/>
          <p:nvPr/>
        </p:nvSpPr>
        <p:spPr>
          <a:xfrm>
            <a:off x="465514" y="3307433"/>
            <a:ext cx="4991326" cy="1170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C30B3-864A-CC23-CC47-8A78DD2F35AB}"/>
              </a:ext>
            </a:extLst>
          </p:cNvPr>
          <p:cNvSpPr txBox="1"/>
          <p:nvPr/>
        </p:nvSpPr>
        <p:spPr>
          <a:xfrm>
            <a:off x="465727" y="1224977"/>
            <a:ext cx="3311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A287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META-ANALYSIS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B5669-4321-CFC9-5639-F631D1016501}"/>
              </a:ext>
            </a:extLst>
          </p:cNvPr>
          <p:cNvSpPr txBox="1"/>
          <p:nvPr/>
        </p:nvSpPr>
        <p:spPr>
          <a:xfrm>
            <a:off x="6724928" y="1218608"/>
            <a:ext cx="533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>
                <a:solidFill>
                  <a:srgbClr val="2A287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Average RESULTS across all sub-groups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EF48B6-F4DA-1918-82AC-C613ECC3BA20}"/>
              </a:ext>
            </a:extLst>
          </p:cNvPr>
          <p:cNvSpPr txBox="1"/>
          <p:nvPr/>
        </p:nvSpPr>
        <p:spPr>
          <a:xfrm>
            <a:off x="585260" y="3394723"/>
            <a:ext cx="47667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0076CF"/>
              </a:buClr>
              <a:buSzPct val="70000"/>
              <a:buFont typeface="Arial" panose="020B0604020202020204" pitchFamily="34" charset="0"/>
              <a:buChar char="►"/>
              <a:defRPr/>
            </a:pPr>
            <a:r>
              <a:rPr lang="en-US" sz="1600" b="1" noProof="0" dirty="0">
                <a:solidFill>
                  <a:srgbClr val="2A287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Analysis of sub-groups:</a:t>
            </a:r>
          </a:p>
          <a:p>
            <a:pPr marL="40005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76CF"/>
              </a:buClr>
              <a:buSzPct val="100000"/>
              <a:buAutoNum type="arabicPeriod"/>
              <a:tabLst>
                <a:tab pos="342900" algn="l"/>
              </a:tabLst>
              <a:defRPr/>
            </a:pPr>
            <a:r>
              <a:rPr kumimoji="0" lang="en-US" sz="1600" u="none" strike="noStrike" kern="1200" cap="none" spc="0" normalizeH="0" dirty="0">
                <a:ln>
                  <a:noFill/>
                </a:ln>
                <a:solidFill>
                  <a:srgbClr val="2A287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Above or below 100 mL </a:t>
            </a:r>
          </a:p>
          <a:p>
            <a:pPr marL="40005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76CF"/>
              </a:buClr>
              <a:buSzPct val="100000"/>
              <a:buAutoNum type="arabicPeriod"/>
              <a:tabLst>
                <a:tab pos="342900" algn="l"/>
              </a:tabLst>
              <a:defRPr/>
            </a:pPr>
            <a:r>
              <a:rPr lang="en-US" sz="1600" baseline="0" noProof="0" dirty="0">
                <a:solidFill>
                  <a:srgbClr val="2A287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Absence</a:t>
            </a:r>
            <a:r>
              <a:rPr lang="en-US" sz="1600" noProof="0" dirty="0">
                <a:solidFill>
                  <a:srgbClr val="2A287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or presence of obstructive median lobe</a:t>
            </a:r>
            <a:endParaRPr lang="en-US" sz="1600" dirty="0">
              <a:solidFill>
                <a:srgbClr val="2A287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A29D2E-F87A-7B2A-CA0E-FBCF187720EB}"/>
              </a:ext>
            </a:extLst>
          </p:cNvPr>
          <p:cNvGrpSpPr/>
          <p:nvPr/>
        </p:nvGrpSpPr>
        <p:grpSpPr>
          <a:xfrm>
            <a:off x="5614996" y="2803535"/>
            <a:ext cx="1022337" cy="1038093"/>
            <a:chOff x="2044937" y="4500876"/>
            <a:chExt cx="1022337" cy="103809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4F559CF-72E1-52D0-60E9-7E9E3D38B28D}"/>
                </a:ext>
              </a:extLst>
            </p:cNvPr>
            <p:cNvSpPr/>
            <p:nvPr/>
          </p:nvSpPr>
          <p:spPr>
            <a:xfrm>
              <a:off x="2044937" y="4500876"/>
              <a:ext cx="1022337" cy="10380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19EC180-254B-9EB6-E254-A772752C3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9473" y="4757051"/>
              <a:ext cx="893266" cy="42523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ABB236-D726-31EE-C432-8977B214DE94}"/>
              </a:ext>
            </a:extLst>
          </p:cNvPr>
          <p:cNvGrpSpPr/>
          <p:nvPr/>
        </p:nvGrpSpPr>
        <p:grpSpPr>
          <a:xfrm>
            <a:off x="5482037" y="3944175"/>
            <a:ext cx="1288256" cy="1038093"/>
            <a:chOff x="1906527" y="3334731"/>
            <a:chExt cx="1288256" cy="103809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847D7D-256B-9D42-FCC9-174B86B70FEC}"/>
                </a:ext>
              </a:extLst>
            </p:cNvPr>
            <p:cNvSpPr/>
            <p:nvPr/>
          </p:nvSpPr>
          <p:spPr>
            <a:xfrm>
              <a:off x="2042428" y="3334731"/>
              <a:ext cx="1022337" cy="10380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4D4C06-F4FF-3DE1-D829-8730D9AF945A}"/>
                </a:ext>
              </a:extLst>
            </p:cNvPr>
            <p:cNvGrpSpPr/>
            <p:nvPr/>
          </p:nvGrpSpPr>
          <p:grpSpPr>
            <a:xfrm>
              <a:off x="1906527" y="3572754"/>
              <a:ext cx="1288256" cy="425236"/>
              <a:chOff x="259081" y="4793242"/>
              <a:chExt cx="1288256" cy="42523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FBC37EA-CC56-A4E9-86E3-549C653DA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4400" y="4793242"/>
                <a:ext cx="917621" cy="425236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886D8B4-BB05-D151-DD6C-608BCA613D4D}"/>
                  </a:ext>
                </a:extLst>
              </p:cNvPr>
              <p:cNvSpPr/>
              <p:nvPr/>
            </p:nvSpPr>
            <p:spPr>
              <a:xfrm>
                <a:off x="465774" y="4969669"/>
                <a:ext cx="880601" cy="150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DDA2762-6EBA-7044-D825-D46FD699B385}"/>
                  </a:ext>
                </a:extLst>
              </p:cNvPr>
              <p:cNvSpPr/>
              <p:nvPr/>
            </p:nvSpPr>
            <p:spPr>
              <a:xfrm>
                <a:off x="259081" y="4895313"/>
                <a:ext cx="128825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86C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OPEN WATER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BB4074-42A3-A670-57DF-9595A64AAFE5}"/>
              </a:ext>
            </a:extLst>
          </p:cNvPr>
          <p:cNvGrpSpPr/>
          <p:nvPr/>
        </p:nvGrpSpPr>
        <p:grpSpPr>
          <a:xfrm>
            <a:off x="5622373" y="1679410"/>
            <a:ext cx="1022338" cy="1038094"/>
            <a:chOff x="2037286" y="3329161"/>
            <a:chExt cx="1022338" cy="10380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83AC713-7EF8-402A-C8FE-74427109DA55}"/>
                </a:ext>
              </a:extLst>
            </p:cNvPr>
            <p:cNvSpPr/>
            <p:nvPr/>
          </p:nvSpPr>
          <p:spPr>
            <a:xfrm>
              <a:off x="2037286" y="3329161"/>
              <a:ext cx="1022338" cy="10380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C3CE22-560F-AECC-096A-4A2680A0A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2310" y="3583888"/>
              <a:ext cx="892289" cy="46513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BB50D5-01F8-752B-40D8-D1A44674D99C}"/>
              </a:ext>
            </a:extLst>
          </p:cNvPr>
          <p:cNvGrpSpPr/>
          <p:nvPr/>
        </p:nvGrpSpPr>
        <p:grpSpPr>
          <a:xfrm>
            <a:off x="5482037" y="5084815"/>
            <a:ext cx="1288256" cy="1038093"/>
            <a:chOff x="3849217" y="3408571"/>
            <a:chExt cx="1288256" cy="103809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4C7AC6E-B734-A774-C39F-B8423A8C6E85}"/>
                </a:ext>
              </a:extLst>
            </p:cNvPr>
            <p:cNvGrpSpPr/>
            <p:nvPr/>
          </p:nvGrpSpPr>
          <p:grpSpPr>
            <a:xfrm>
              <a:off x="3971603" y="3408571"/>
              <a:ext cx="1022337" cy="1038093"/>
              <a:chOff x="2044937" y="4500876"/>
              <a:chExt cx="1022337" cy="1038093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83886D9-4B08-5C74-6425-98CA34425266}"/>
                  </a:ext>
                </a:extLst>
              </p:cNvPr>
              <p:cNvSpPr/>
              <p:nvPr/>
            </p:nvSpPr>
            <p:spPr>
              <a:xfrm>
                <a:off x="2044937" y="4500876"/>
                <a:ext cx="1022337" cy="103809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31CF213-AB3A-3277-8324-DFD8C053D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09473" y="4757051"/>
                <a:ext cx="893266" cy="425236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993A45-213B-ADA2-BAAF-BB76C36BD22D}"/>
                </a:ext>
              </a:extLst>
            </p:cNvPr>
            <p:cNvSpPr/>
            <p:nvPr/>
          </p:nvSpPr>
          <p:spPr>
            <a:xfrm>
              <a:off x="4036139" y="3849389"/>
              <a:ext cx="893266" cy="148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DCCEB1-C933-3A5C-9CFD-7306C48F19D9}"/>
                </a:ext>
              </a:extLst>
            </p:cNvPr>
            <p:cNvSpPr/>
            <p:nvPr/>
          </p:nvSpPr>
          <p:spPr>
            <a:xfrm>
              <a:off x="3849217" y="3767244"/>
              <a:ext cx="128825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086C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FRANCAIS WATER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2060E6-8D6C-7EB3-351B-272239C1B0AD}"/>
              </a:ext>
            </a:extLst>
          </p:cNvPr>
          <p:cNvSpPr txBox="1">
            <a:spLocks/>
          </p:cNvSpPr>
          <p:nvPr/>
        </p:nvSpPr>
        <p:spPr>
          <a:xfrm>
            <a:off x="465513" y="379935"/>
            <a:ext cx="9410007" cy="777621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2A2870"/>
                </a:solidFill>
                <a:latin typeface="Tw Cen MT" panose="020B0602020104020603" pitchFamily="34" charset="0"/>
              </a:rPr>
              <a:t>CLINICALLY VALIDATED EFFICACY, DURABILITY AND SAFETY </a:t>
            </a:r>
            <a:br>
              <a:rPr lang="en-US" sz="2800" dirty="0"/>
            </a:br>
            <a:r>
              <a:rPr lang="en-US" sz="2400" dirty="0">
                <a:solidFill>
                  <a:srgbClr val="0094D9"/>
                </a:solidFill>
              </a:rPr>
              <a:t>INDEPENDENT OF PROSTATE SIZE, PROSTATE SHAPE, AND SURGEON EXPERIENCE</a:t>
            </a:r>
            <a:endParaRPr lang="en-US" sz="2000" dirty="0">
              <a:solidFill>
                <a:srgbClr val="0094D9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774AA1-220F-B1F9-05C7-8F5CBED0D30E}"/>
              </a:ext>
            </a:extLst>
          </p:cNvPr>
          <p:cNvSpPr txBox="1"/>
          <p:nvPr/>
        </p:nvSpPr>
        <p:spPr>
          <a:xfrm>
            <a:off x="465512" y="4621326"/>
            <a:ext cx="499537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Remarkable improvements across prostates of all sizes &amp; shapes</a:t>
            </a:r>
            <a:r>
              <a:rPr lang="en-US" sz="3100" b="1" baseline="30000" dirty="0">
                <a:solidFill>
                  <a:srgbClr val="2B286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  <a:endParaRPr lang="en-US" sz="3100" b="1" dirty="0">
              <a:solidFill>
                <a:srgbClr val="2B286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2583C-6175-56A8-0D86-2A510A8D0B51}"/>
              </a:ext>
            </a:extLst>
          </p:cNvPr>
          <p:cNvSpPr txBox="1"/>
          <p:nvPr/>
        </p:nvSpPr>
        <p:spPr>
          <a:xfrm>
            <a:off x="2681072" y="6364004"/>
            <a:ext cx="6424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121917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800" dirty="0" err="1">
                <a:solidFill>
                  <a:srgbClr val="53565A"/>
                </a:solidFill>
                <a:latin typeface="Tw Cen MT" panose="020B0602020104020603" pitchFamily="34" charset="77"/>
              </a:rPr>
              <a:t>Elterman</a:t>
            </a:r>
            <a:r>
              <a:rPr lang="en-US" sz="800" dirty="0">
                <a:solidFill>
                  <a:srgbClr val="53565A"/>
                </a:solidFill>
                <a:latin typeface="Tw Cen MT" panose="020B0602020104020603" pitchFamily="34" charset="77"/>
              </a:rPr>
              <a:t> et al. Meta-analysis with individual data of functional outcomes following Aquablation for lower urinary tract symptoms due to BPH in various prostate anatomies, 2021 BMJ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5DABC3-D8A5-B822-4F07-12FAEEBE07C9}"/>
              </a:ext>
            </a:extLst>
          </p:cNvPr>
          <p:cNvSpPr txBox="1"/>
          <p:nvPr/>
        </p:nvSpPr>
        <p:spPr>
          <a:xfrm>
            <a:off x="-1" y="671651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ML0577.B</a:t>
            </a:r>
          </a:p>
        </p:txBody>
      </p:sp>
    </p:spTree>
    <p:extLst>
      <p:ext uri="{BB962C8B-B14F-4D97-AF65-F5344CB8AC3E}">
        <p14:creationId xmlns:p14="http://schemas.microsoft.com/office/powerpoint/2010/main" val="38621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b="1" spc="300" dirty="0" smtClean="0">
            <a:solidFill>
              <a:srgbClr val="2B286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186959</TotalTime>
  <Words>2702</Words>
  <Application>Microsoft Office PowerPoint</Application>
  <PresentationFormat>Widescreen</PresentationFormat>
  <Paragraphs>288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Aptos</vt:lpstr>
      <vt:lpstr>Arial</vt:lpstr>
      <vt:lpstr>Calibri</vt:lpstr>
      <vt:lpstr>Calibri</vt:lpstr>
      <vt:lpstr>Calibri Light</vt:lpstr>
      <vt:lpstr>Century Gothic</vt:lpstr>
      <vt:lpstr>Courier New</vt:lpstr>
      <vt:lpstr>Proxima Nova Rg</vt:lpstr>
      <vt:lpstr>Slack-Lato</vt:lpstr>
      <vt:lpstr>Source Sans Pro</vt:lpstr>
      <vt:lpstr>Symbol</vt:lpstr>
      <vt:lpstr>Tw Cen MT</vt:lpstr>
      <vt:lpstr>1_Custom Design</vt:lpstr>
      <vt:lpstr>3_Custom Design</vt:lpstr>
      <vt:lpstr>6_Custom Design</vt:lpstr>
      <vt:lpstr>2_Custom Design</vt:lpstr>
      <vt:lpstr>10_Custom Design</vt:lpstr>
      <vt:lpstr>12_Custom Design</vt:lpstr>
      <vt:lpstr>Custom Design</vt:lpstr>
      <vt:lpstr>7_Custom Design</vt:lpstr>
      <vt:lpstr>11_Custom Design</vt:lpstr>
      <vt:lpstr>5_Custom Design</vt:lpstr>
      <vt:lpstr>8_Custom Design</vt:lpstr>
      <vt:lpstr>9_Custom Design</vt:lpstr>
      <vt:lpstr>The benign prostatic hyperplasia (BPH) treatment of choice  for all prostates</vt:lpstr>
      <vt:lpstr>Company Timeline</vt:lpstr>
      <vt:lpstr>PROCEPT BIOROBOTICS  A DIFFERENT MEDICAL DEVICE COMPANY</vt:lpstr>
      <vt:lpstr>PowerPoint Presentation</vt:lpstr>
      <vt:lpstr>PowerPoint Presentation</vt:lpstr>
      <vt:lpstr>Clinical Data</vt:lpstr>
      <vt:lpstr>PowerPoint Presentation</vt:lpstr>
      <vt:lpstr>PowerPoint Presentation</vt:lpstr>
      <vt:lpstr>PowerPoint Presentation</vt:lpstr>
      <vt:lpstr>Hospital Challenges</vt:lpstr>
      <vt:lpstr>PowerPoint Presentation</vt:lpstr>
      <vt:lpstr>DAY CASE APPROACH AQUABLATION THERAPY IS EFFECTIVE, EFFICIENT AND SAFE BASED ON THE INITIAL 40 CASES EXPERIENCE1 </vt:lpstr>
      <vt:lpstr>GLOBAL UTILIZATION TRENDS</vt:lpstr>
      <vt:lpstr>ACTIVATING ALL 3 PILLARS OF VALUE IN BPH CARE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goes here</dc:title>
  <dc:creator>Kat West</dc:creator>
  <cp:lastModifiedBy>Sinead Cotter | HC21</cp:lastModifiedBy>
  <cp:revision>506</cp:revision>
  <dcterms:created xsi:type="dcterms:W3CDTF">2023-10-17T15:28:49Z</dcterms:created>
  <dcterms:modified xsi:type="dcterms:W3CDTF">2025-02-14T15:51:10Z</dcterms:modified>
</cp:coreProperties>
</file>